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23"/>
  </p:notesMasterIdLst>
  <p:sldIdLst>
    <p:sldId id="256" r:id="rId3"/>
    <p:sldId id="258" r:id="rId4"/>
    <p:sldId id="259" r:id="rId5"/>
    <p:sldId id="287" r:id="rId6"/>
    <p:sldId id="260" r:id="rId7"/>
    <p:sldId id="264" r:id="rId8"/>
    <p:sldId id="288" r:id="rId9"/>
    <p:sldId id="289" r:id="rId10"/>
    <p:sldId id="290" r:id="rId11"/>
    <p:sldId id="262" r:id="rId12"/>
    <p:sldId id="266" r:id="rId13"/>
    <p:sldId id="279" r:id="rId14"/>
    <p:sldId id="284" r:id="rId15"/>
    <p:sldId id="272" r:id="rId16"/>
    <p:sldId id="299" r:id="rId17"/>
    <p:sldId id="274" r:id="rId18"/>
    <p:sldId id="296" r:id="rId19"/>
    <p:sldId id="297" r:id="rId20"/>
    <p:sldId id="261" r:id="rId21"/>
    <p:sldId id="275" r:id="rId22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6F2E"/>
    <a:srgbClr val="645322"/>
    <a:srgbClr val="BD830E"/>
    <a:srgbClr val="C2A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DA319-7E70-4B5B-83B0-D613763705D4}" type="datetimeFigureOut">
              <a:rPr lang="en-AU" smtClean="0"/>
              <a:t>21/09/2023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7DB47-6210-46D9-921A-E2D79692B2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1559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29E61-899D-4DEC-B2DA-C928176A27CF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513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29E61-899D-4DEC-B2DA-C928176A27CF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410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29E61-899D-4DEC-B2DA-C928176A27CF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2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29E61-899D-4DEC-B2DA-C928176A27CF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7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29E61-899D-4DEC-B2DA-C928176A27CF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31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BD830E"/>
                </a:solidFill>
                <a:latin typeface="Public Sans"/>
                <a:cs typeface="Public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Public Sans"/>
                <a:cs typeface="Public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Public Sans Light"/>
                <a:cs typeface="Public Sans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b="0" spc="5" dirty="0">
                <a:latin typeface="Arial"/>
                <a:cs typeface="Arial"/>
              </a:rPr>
              <a:t>‹#›</a:t>
            </a:fld>
            <a:endParaRPr b="0" spc="5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Dark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5728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Light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4363311-D81E-4290-8966-289EB731CC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89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88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000" y="324000"/>
            <a:ext cx="4932000" cy="41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4944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52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9665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2" spcCol="180000">
            <a:noAutofit/>
          </a:bodyPr>
          <a:lstStyle>
            <a:lvl1pPr>
              <a:defRPr sz="10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/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4644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1" spcCol="180000">
            <a:noAutofit/>
          </a:bodyPr>
          <a:lstStyle>
            <a:lvl1pPr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defRPr sz="1100"/>
            </a:lvl2pPr>
            <a:lvl3pPr marL="90000" indent="-90000">
              <a:defRPr sz="1100"/>
            </a:lvl3pPr>
            <a:lvl4pPr marL="180000" indent="-90000">
              <a:defRPr sz="1100"/>
            </a:lvl4pPr>
            <a:lvl5pPr marL="270000" indent="-90000"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69454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tx1"/>
                </a:solidFill>
              </a:defRPr>
            </a:lvl2pPr>
            <a:lvl3pPr>
              <a:buNone/>
              <a:defRPr/>
            </a:lvl3pPr>
            <a:lvl4pPr marL="179388" indent="-179388">
              <a:buFont typeface="Arial" panose="020B0604020202020204" pitchFamily="34" charset="0"/>
              <a:buChar char="•"/>
              <a:defRPr/>
            </a:lvl4pPr>
            <a:lvl5pPr marL="357188" indent="-179388">
              <a:buFont typeface="Times New Roman" panose="02020603050405020304" pitchFamily="18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0101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maller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737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4117324-6B4D-4511-9A09-354F37701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98506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1800000"/>
            <a:ext cx="3600000" cy="27000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56000" y="323850"/>
            <a:ext cx="3528000" cy="410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1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2108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BD830E"/>
                </a:solidFill>
                <a:latin typeface="Public Sans"/>
                <a:cs typeface="Public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Public Sans"/>
                <a:cs typeface="Public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Public Sans Light"/>
                <a:cs typeface="Public Sans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b="0" spc="5" dirty="0">
                <a:latin typeface="Arial"/>
                <a:cs typeface="Arial"/>
              </a:rPr>
              <a:t>‹#›</a:t>
            </a:fld>
            <a:endParaRPr b="0" spc="5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150" y="1080000"/>
            <a:ext cx="3600000" cy="3347538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2000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3528000" cy="410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6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56653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lar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32000" y="323850"/>
            <a:ext cx="5652000" cy="410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5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6B4478A-1BDA-4472-A289-4B0C4E795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16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7549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8460000" cy="410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F005714D-B845-45B5-AB70-7040C72172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352202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4104000" cy="410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80000" y="324000"/>
            <a:ext cx="4104000" cy="410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36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491473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taggere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3528000" cy="410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324000"/>
            <a:ext cx="3528000" cy="230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8000" y="324000"/>
            <a:ext cx="108000" cy="2304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5C4169D-51A2-418E-95CB-AE67319994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660000" y="2916000"/>
            <a:ext cx="2124000" cy="1476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651BCC0A-46D4-42B0-987C-A33E38A571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23767" y="2916000"/>
            <a:ext cx="108000" cy="1476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739540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2000" y="323999"/>
            <a:ext cx="3312000" cy="1980000"/>
          </a:xfrm>
        </p:spPr>
        <p:txBody>
          <a:bodyPr/>
          <a:lstStyle>
            <a:lvl1pPr>
              <a:lnSpc>
                <a:spcPct val="80000"/>
              </a:lnSpc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4104000" cy="410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72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01653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64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64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CBDA75-3AB1-4C8B-B29D-537B8B1FAC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407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quo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0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03294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260000"/>
            <a:ext cx="3960000" cy="32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000" y="1260000"/>
            <a:ext cx="3960000" cy="32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CA85DCDF-C5A3-43A1-9E40-308CB7A5F96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CF810F9-EC51-4622-9468-3349A7AFA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32261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14F034C-2451-4BE6-BB2F-13B71E82B30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FFA563F-7AE3-402E-9587-9C3CED7B3A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872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6278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BD830E"/>
                </a:solidFill>
                <a:latin typeface="Public Sans"/>
                <a:cs typeface="Public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Public Sans Light"/>
                <a:cs typeface="Public Sans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b="0" spc="5" dirty="0">
                <a:latin typeface="Arial"/>
                <a:cs typeface="Arial"/>
              </a:rPr>
              <a:t>‹#›</a:t>
            </a:fld>
            <a:endParaRPr b="0" spc="5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id="{8CE9A8DC-B386-48E5-A2B7-FF03052B9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515565A-8448-45B8-888E-3D8DE5735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56661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55224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1999" y="373063"/>
            <a:ext cx="5612607" cy="170273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B2C6D-31F3-4B5D-8AEA-D378B3F6B1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32138" y="1260000"/>
            <a:ext cx="5611812" cy="2921000"/>
          </a:xfrm>
        </p:spPr>
        <p:txBody>
          <a:bodyPr/>
          <a:lstStyle>
            <a:lvl1pPr>
              <a:spcAft>
                <a:spcPts val="2835"/>
              </a:spcAft>
              <a:defRPr sz="1800"/>
            </a:lvl1pPr>
            <a:lvl2pPr>
              <a:spcAft>
                <a:spcPts val="0"/>
              </a:spcAft>
              <a:defRPr sz="1200">
                <a:latin typeface="+mj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EE533D-B90B-4984-80AF-6A213C6C34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36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5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BD830E"/>
                </a:solidFill>
                <a:latin typeface="Public Sans"/>
                <a:cs typeface="Public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Public Sans Light"/>
                <a:cs typeface="Public Sans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b="0" spc="5" dirty="0">
                <a:latin typeface="Arial"/>
                <a:cs typeface="Arial"/>
              </a:rPr>
              <a:t>‹#›</a:t>
            </a:fld>
            <a:endParaRPr b="0" spc="5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Public Sans Light"/>
                <a:cs typeface="Public Sans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b="0" spc="5" dirty="0">
                <a:latin typeface="Arial"/>
                <a:cs typeface="Arial"/>
              </a:rPr>
              <a:t>‹#›</a:t>
            </a:fld>
            <a:endParaRPr b="0" spc="5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450" y="373063"/>
            <a:ext cx="6120000" cy="396000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/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D46DD6-3FEF-4E8E-852D-6AB87C9AEE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400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7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999" y="373063"/>
            <a:ext cx="7523999" cy="3274027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A049C-4F69-43AF-8C8B-0B56DA46C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1999" y="2196000"/>
            <a:ext cx="4248000" cy="2592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C2CD92-94A0-4183-91AF-1A31B8F162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36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accent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227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5412E3-4376-4E7F-8689-900603DB6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1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31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30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8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32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4690871"/>
            <a:ext cx="9144000" cy="2560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1299" y="236307"/>
            <a:ext cx="8521400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BD830E"/>
                </a:solidFill>
                <a:latin typeface="Public Sans"/>
                <a:cs typeface="Public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0608" y="823551"/>
            <a:ext cx="7165975" cy="2906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Public Sans"/>
                <a:cs typeface="Public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85899" y="4900613"/>
            <a:ext cx="167640" cy="116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Public Sans Light"/>
                <a:cs typeface="Public Sans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b="0" spc="5" dirty="0">
                <a:latin typeface="Arial"/>
                <a:cs typeface="Arial"/>
              </a:rPr>
              <a:t>‹#›</a:t>
            </a:fld>
            <a:endParaRPr b="0" spc="5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8460000" cy="75723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800000"/>
            <a:ext cx="8460000" cy="27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000" y="4914000"/>
            <a:ext cx="540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4000" y="4914000"/>
            <a:ext cx="36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A9F80-8DAB-4E35-8304-FAC3410EE5CB}"/>
              </a:ext>
            </a:extLst>
          </p:cNvPr>
          <p:cNvSpPr txBox="1"/>
          <p:nvPr userDrawn="1"/>
        </p:nvSpPr>
        <p:spPr>
          <a:xfrm>
            <a:off x="-1967198" y="10969"/>
            <a:ext cx="1908720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2F70BC5-DBE8-42FB-9A35-2E8AC821B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DD MMM YY</a:t>
            </a:r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DEE85A-4266-4E69-A969-DFA7B1E14139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7198" y="947672"/>
            <a:ext cx="474729" cy="1617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7071D7-58A8-4D10-B668-7A37D63450FB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2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  <p:sldLayoutId id="2147483687" r:id="rId20"/>
    <p:sldLayoutId id="2147483688" r:id="rId21"/>
    <p:sldLayoutId id="2147483689" r:id="rId22"/>
    <p:sldLayoutId id="2147483690" r:id="rId23"/>
    <p:sldLayoutId id="2147483691" r:id="rId24"/>
    <p:sldLayoutId id="2147483692" r:id="rId25"/>
    <p:sldLayoutId id="2147483693" r:id="rId26"/>
    <p:sldLayoutId id="2147483694" r:id="rId27"/>
  </p:sldLayoutIdLst>
  <p:hf hdr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b="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Times New Roman" panose="02020603050405020304" pitchFamily="18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Sofia Pro Light" panose="020B0000000000000000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services.anu.edu.au/training/training-workshop-unearthing-policies-delegations-disclosures-of-interest" TargetMode="External"/><Relationship Id="rId3" Type="http://schemas.openxmlformats.org/officeDocument/2006/relationships/hyperlink" Target="https://services.anu.edu.au/training/training-workshop-anu-governance-essentials" TargetMode="External"/><Relationship Id="rId7" Type="http://schemas.openxmlformats.org/officeDocument/2006/relationships/hyperlink" Target="https://services.anu.edu.au/training/policy-training-workshop-communications-and-consultation-for-policy-wor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ervices.anu.edu.au/training/policy-training-workshop-effective-policy-development-and-review" TargetMode="External"/><Relationship Id="rId5" Type="http://schemas.openxmlformats.org/officeDocument/2006/relationships/hyperlink" Target="https://services.anu.edu.au/training/policy-training-workshop-introduction-to-policy-governance" TargetMode="External"/><Relationship Id="rId4" Type="http://schemas.openxmlformats.org/officeDocument/2006/relationships/hyperlink" Target="https://services.anu.edu.au/training/policy-training-workshops-program" TargetMode="External"/><Relationship Id="rId9" Type="http://schemas.openxmlformats.org/officeDocument/2006/relationships/hyperlink" Target="https://services.anu.edu.au/training/being-a-committee-secretary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au/Series/C2004A0420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legislation.gov.au/Details/F2023L00867" TargetMode="External"/><Relationship Id="rId4" Type="http://schemas.openxmlformats.org/officeDocument/2006/relationships/hyperlink" Target="https://www.legislation.gov.au/Details/F2022C00105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u.edu.au/files/committee/Council%20Charter_0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anu.edu.au/files/committee/Charter%20-%20Finance%20Committee%20-%20Approved%20by%20Council%2010%20February%202022.pdf" TargetMode="External"/><Relationship Id="rId5" Type="http://schemas.openxmlformats.org/officeDocument/2006/relationships/hyperlink" Target="https://www.anu.edu.au/about/governance/committees/finance-committee" TargetMode="External"/><Relationship Id="rId4" Type="http://schemas.openxmlformats.org/officeDocument/2006/relationships/hyperlink" Target="https://www.anu.edu.au/files/committee/Standing%20Orders%20of%20the%20ANU%20Council%20and%20Council%20Committees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anu.edu.au/business-units/corporate-governance-risk-office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irector.governance@anu.edu.au" TargetMode="External"/><Relationship Id="rId4" Type="http://schemas.openxmlformats.org/officeDocument/2006/relationships/hyperlink" Target="mailto:belinda.Farrelly@anu.edu.a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28332" y="0"/>
            <a:ext cx="1243583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2750" y="136334"/>
            <a:ext cx="6191885" cy="954491"/>
          </a:xfrm>
          <a:prstGeom prst="rect">
            <a:avLst/>
          </a:prstGeom>
        </p:spPr>
        <p:txBody>
          <a:bodyPr vert="horz" wrap="square" lIns="0" tIns="205104" rIns="0" bIns="0" rtlCol="0">
            <a:spAutoFit/>
          </a:bodyPr>
          <a:lstStyle/>
          <a:p>
            <a:pPr marL="12700" marR="5080">
              <a:lnSpc>
                <a:spcPts val="6340"/>
              </a:lnSpc>
              <a:spcBef>
                <a:spcPts val="1614"/>
              </a:spcBef>
            </a:pPr>
            <a:r>
              <a:rPr lang="en-AU" sz="4800" spc="-25" dirty="0" smtClean="0"/>
              <a:t>ANU Governance</a:t>
            </a:r>
            <a:endParaRPr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533400" y="4019550"/>
            <a:ext cx="3566481" cy="68929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AU" sz="1400" b="1" dirty="0">
                <a:latin typeface="Public Sans Light"/>
                <a:cs typeface="Public Sans Light"/>
              </a:rPr>
              <a:t>Belinda Farrelly </a:t>
            </a:r>
            <a:endParaRPr sz="1400" b="1" dirty="0">
              <a:latin typeface="Public Sans Light"/>
              <a:cs typeface="Public Sans Light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lang="en-AU" sz="1400" dirty="0">
                <a:latin typeface="Public Sans Light"/>
                <a:cs typeface="Public Sans Light"/>
              </a:rPr>
              <a:t>University </a:t>
            </a:r>
            <a:r>
              <a:rPr sz="1400" dirty="0">
                <a:latin typeface="Public Sans Light"/>
                <a:cs typeface="Public Sans Light"/>
              </a:rPr>
              <a:t>Secretary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dirty="0">
                <a:latin typeface="Public Sans Light"/>
                <a:cs typeface="Public Sans Light"/>
              </a:rPr>
              <a:t>Director,</a:t>
            </a:r>
            <a:r>
              <a:rPr sz="1400" spc="114" dirty="0">
                <a:latin typeface="Public Sans Light"/>
                <a:cs typeface="Public Sans Light"/>
              </a:rPr>
              <a:t> </a:t>
            </a:r>
            <a:r>
              <a:rPr sz="1400" dirty="0">
                <a:latin typeface="Public Sans Light"/>
                <a:cs typeface="Public Sans Light"/>
              </a:rPr>
              <a:t>Governance</a:t>
            </a:r>
            <a:r>
              <a:rPr sz="1400" spc="130" dirty="0">
                <a:latin typeface="Public Sans Light"/>
                <a:cs typeface="Public Sans Light"/>
              </a:rPr>
              <a:t> </a:t>
            </a:r>
            <a:r>
              <a:rPr sz="1400" dirty="0">
                <a:latin typeface="Public Sans Light"/>
                <a:cs typeface="Public Sans Light"/>
              </a:rPr>
              <a:t>&amp;</a:t>
            </a:r>
            <a:r>
              <a:rPr sz="1400" spc="330" dirty="0">
                <a:latin typeface="Public Sans Light"/>
                <a:cs typeface="Public Sans Light"/>
              </a:rPr>
              <a:t> </a:t>
            </a:r>
            <a:r>
              <a:rPr sz="1400" dirty="0" smtClean="0">
                <a:latin typeface="Public Sans Light"/>
                <a:cs typeface="Public Sans Light"/>
              </a:rPr>
              <a:t>Risk</a:t>
            </a:r>
            <a:endParaRPr lang="en-AU" sz="1400" dirty="0">
              <a:latin typeface="Public Sans Light"/>
              <a:cs typeface="Public Sans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15</a:t>
            </a:r>
            <a:r>
              <a:rPr spc="15" dirty="0"/>
              <a:t> </a:t>
            </a:r>
            <a:r>
              <a:rPr dirty="0"/>
              <a:t>COUNCIL</a:t>
            </a:r>
            <a:r>
              <a:rPr spc="-65" dirty="0"/>
              <a:t> </a:t>
            </a:r>
            <a:r>
              <a:rPr spc="-10" dirty="0"/>
              <a:t>MEMBERS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1084" y="860459"/>
            <a:ext cx="5784916" cy="3404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dirty="0">
                <a:latin typeface="Public Sans"/>
                <a:cs typeface="Public Sans"/>
              </a:rPr>
              <a:t>Chancellor</a:t>
            </a:r>
            <a:r>
              <a:rPr sz="1500" spc="-114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(Chair)</a:t>
            </a:r>
            <a:r>
              <a:rPr sz="1500" spc="2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–</a:t>
            </a:r>
            <a:r>
              <a:rPr sz="1500" spc="-1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up</a:t>
            </a:r>
            <a:r>
              <a:rPr sz="1500" spc="-1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to</a:t>
            </a:r>
            <a:r>
              <a:rPr sz="1500" spc="-2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4</a:t>
            </a:r>
            <a:r>
              <a:rPr sz="1500" spc="5" dirty="0">
                <a:latin typeface="Public Sans"/>
                <a:cs typeface="Public Sans"/>
              </a:rPr>
              <a:t> </a:t>
            </a:r>
            <a:r>
              <a:rPr sz="1500" spc="-20" dirty="0">
                <a:latin typeface="Public Sans"/>
                <a:cs typeface="Public Sans"/>
              </a:rPr>
              <a:t>years</a:t>
            </a:r>
            <a:endParaRPr sz="1500" dirty="0">
              <a:latin typeface="Public Sans"/>
              <a:cs typeface="Public Sa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Public Sans"/>
              <a:cs typeface="Public Sans"/>
            </a:endParaRPr>
          </a:p>
          <a:p>
            <a:pPr marL="12700">
              <a:lnSpc>
                <a:spcPct val="100000"/>
              </a:lnSpc>
            </a:pPr>
            <a:r>
              <a:rPr sz="1500" spc="-30" dirty="0">
                <a:latin typeface="Public Sans"/>
                <a:cs typeface="Public Sans"/>
              </a:rPr>
              <a:t>Vice-</a:t>
            </a:r>
            <a:r>
              <a:rPr sz="1500" dirty="0">
                <a:latin typeface="Public Sans"/>
                <a:cs typeface="Public Sans"/>
              </a:rPr>
              <a:t>Chancellor</a:t>
            </a:r>
            <a:r>
              <a:rPr sz="1500" spc="7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–</a:t>
            </a:r>
            <a:r>
              <a:rPr sz="1500" spc="-4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term of</a:t>
            </a:r>
            <a:r>
              <a:rPr sz="1500" spc="-50" dirty="0">
                <a:latin typeface="Public Sans"/>
                <a:cs typeface="Public Sans"/>
              </a:rPr>
              <a:t> </a:t>
            </a:r>
            <a:r>
              <a:rPr sz="1500" spc="-10" dirty="0">
                <a:latin typeface="Public Sans"/>
                <a:cs typeface="Public Sans"/>
              </a:rPr>
              <a:t>appointment</a:t>
            </a:r>
            <a:endParaRPr sz="1500" dirty="0">
              <a:latin typeface="Public Sans"/>
              <a:cs typeface="Public Sans"/>
            </a:endParaRPr>
          </a:p>
          <a:p>
            <a:pPr marL="12700" marR="5080">
              <a:lnSpc>
                <a:spcPct val="238200"/>
              </a:lnSpc>
              <a:spcBef>
                <a:spcPts val="40"/>
              </a:spcBef>
            </a:pPr>
            <a:r>
              <a:rPr sz="1500" dirty="0">
                <a:latin typeface="Public Sans"/>
                <a:cs typeface="Public Sans"/>
              </a:rPr>
              <a:t>7</a:t>
            </a:r>
            <a:r>
              <a:rPr sz="1500" spc="-5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members</a:t>
            </a:r>
            <a:r>
              <a:rPr sz="1500" spc="2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appointed</a:t>
            </a:r>
            <a:r>
              <a:rPr sz="1500" spc="2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by</a:t>
            </a:r>
            <a:r>
              <a:rPr sz="1500" spc="-4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Minister</a:t>
            </a:r>
            <a:r>
              <a:rPr sz="1500" spc="2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–</a:t>
            </a:r>
            <a:r>
              <a:rPr sz="1500" spc="-4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up</a:t>
            </a:r>
            <a:r>
              <a:rPr sz="1500" spc="-4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to</a:t>
            </a:r>
            <a:r>
              <a:rPr sz="1500" spc="-6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4</a:t>
            </a:r>
            <a:r>
              <a:rPr sz="1500" spc="-30" dirty="0">
                <a:latin typeface="Public Sans"/>
                <a:cs typeface="Public Sans"/>
              </a:rPr>
              <a:t> </a:t>
            </a:r>
            <a:r>
              <a:rPr sz="1500" spc="-20" dirty="0">
                <a:latin typeface="Public Sans"/>
                <a:cs typeface="Public Sans"/>
              </a:rPr>
              <a:t>years </a:t>
            </a:r>
            <a:endParaRPr lang="en-AU" sz="1500" spc="-20" dirty="0">
              <a:latin typeface="Public Sans"/>
              <a:cs typeface="Public Sans"/>
            </a:endParaRPr>
          </a:p>
          <a:p>
            <a:pPr marL="12700" marR="5080">
              <a:lnSpc>
                <a:spcPct val="238200"/>
              </a:lnSpc>
              <a:spcBef>
                <a:spcPts val="40"/>
              </a:spcBef>
            </a:pPr>
            <a:r>
              <a:rPr sz="1500" dirty="0">
                <a:latin typeface="Public Sans"/>
                <a:cs typeface="Public Sans"/>
              </a:rPr>
              <a:t>3</a:t>
            </a:r>
            <a:r>
              <a:rPr sz="1500" spc="-4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members</a:t>
            </a:r>
            <a:r>
              <a:rPr sz="1500" spc="1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from</a:t>
            </a:r>
            <a:r>
              <a:rPr sz="1500" spc="-4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ANU</a:t>
            </a:r>
            <a:r>
              <a:rPr sz="1500" spc="-1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Academic</a:t>
            </a:r>
            <a:r>
              <a:rPr sz="1500" spc="3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staff</a:t>
            </a:r>
            <a:r>
              <a:rPr sz="1500" spc="-5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–</a:t>
            </a:r>
            <a:r>
              <a:rPr sz="1500" spc="-5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2</a:t>
            </a:r>
            <a:r>
              <a:rPr sz="1500" spc="-80" dirty="0">
                <a:latin typeface="Public Sans"/>
                <a:cs typeface="Public Sans"/>
              </a:rPr>
              <a:t> </a:t>
            </a:r>
            <a:r>
              <a:rPr sz="1500" spc="-20" dirty="0">
                <a:latin typeface="Public Sans"/>
                <a:cs typeface="Public Sans"/>
              </a:rPr>
              <a:t>years</a:t>
            </a:r>
            <a:endParaRPr sz="1500" dirty="0">
              <a:latin typeface="Public Sans"/>
              <a:cs typeface="Public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Public Sans"/>
              <a:cs typeface="Public Sans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Public Sans"/>
                <a:cs typeface="Public Sans"/>
              </a:rPr>
              <a:t>1</a:t>
            </a:r>
            <a:r>
              <a:rPr sz="1500" spc="-4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Member</a:t>
            </a:r>
            <a:r>
              <a:rPr sz="1500" spc="-1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from</a:t>
            </a:r>
            <a:r>
              <a:rPr sz="1500" spc="10" dirty="0">
                <a:latin typeface="Public Sans"/>
                <a:cs typeface="Public Sans"/>
              </a:rPr>
              <a:t> </a:t>
            </a:r>
            <a:r>
              <a:rPr sz="1500" spc="-10" dirty="0">
                <a:latin typeface="Public Sans"/>
                <a:cs typeface="Public Sans"/>
              </a:rPr>
              <a:t>Professional</a:t>
            </a:r>
            <a:r>
              <a:rPr sz="1500" spc="6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Staff</a:t>
            </a:r>
            <a:r>
              <a:rPr sz="1500" spc="-7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–</a:t>
            </a:r>
            <a:r>
              <a:rPr sz="1500" spc="-3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2</a:t>
            </a:r>
            <a:r>
              <a:rPr sz="1500" spc="-35" dirty="0">
                <a:latin typeface="Public Sans"/>
                <a:cs typeface="Public Sans"/>
              </a:rPr>
              <a:t> </a:t>
            </a:r>
            <a:r>
              <a:rPr sz="1500" spc="-20" dirty="0">
                <a:latin typeface="Public Sans"/>
                <a:cs typeface="Public Sans"/>
              </a:rPr>
              <a:t>years</a:t>
            </a:r>
            <a:endParaRPr sz="1500" dirty="0">
              <a:latin typeface="Public Sans"/>
              <a:cs typeface="Public Sans"/>
            </a:endParaRPr>
          </a:p>
          <a:p>
            <a:pPr marL="12700" marR="1176020" indent="-635">
              <a:lnSpc>
                <a:spcPct val="208199"/>
              </a:lnSpc>
              <a:spcBef>
                <a:spcPts val="650"/>
              </a:spcBef>
            </a:pPr>
            <a:r>
              <a:rPr sz="1500" dirty="0">
                <a:latin typeface="Public Sans"/>
                <a:cs typeface="Public Sans"/>
              </a:rPr>
              <a:t>2</a:t>
            </a:r>
            <a:r>
              <a:rPr sz="1500" spc="-3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students (PG</a:t>
            </a:r>
            <a:r>
              <a:rPr sz="1500" spc="-1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and</a:t>
            </a:r>
            <a:r>
              <a:rPr sz="1500" spc="-30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UG)</a:t>
            </a:r>
            <a:r>
              <a:rPr sz="1500" spc="-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–</a:t>
            </a:r>
            <a:r>
              <a:rPr sz="1500" spc="-35" dirty="0">
                <a:latin typeface="Public Sans"/>
                <a:cs typeface="Public Sans"/>
              </a:rPr>
              <a:t> </a:t>
            </a:r>
            <a:r>
              <a:rPr sz="1500" dirty="0">
                <a:latin typeface="Public Sans"/>
                <a:cs typeface="Public Sans"/>
              </a:rPr>
              <a:t>1</a:t>
            </a:r>
            <a:r>
              <a:rPr sz="1500" spc="-35" dirty="0">
                <a:latin typeface="Public Sans"/>
                <a:cs typeface="Public Sans"/>
              </a:rPr>
              <a:t> </a:t>
            </a:r>
            <a:r>
              <a:rPr sz="1500" spc="-20" dirty="0">
                <a:latin typeface="Public Sans"/>
                <a:cs typeface="Public Sans"/>
              </a:rPr>
              <a:t>year </a:t>
            </a:r>
            <a:endParaRPr lang="en-AU" sz="1500" spc="-20" dirty="0">
              <a:latin typeface="Public Sans"/>
              <a:cs typeface="Public Sans"/>
            </a:endParaRPr>
          </a:p>
          <a:p>
            <a:pPr marL="12700" marR="1176020" indent="-635">
              <a:lnSpc>
                <a:spcPct val="208199"/>
              </a:lnSpc>
              <a:spcBef>
                <a:spcPts val="650"/>
              </a:spcBef>
            </a:pPr>
            <a:r>
              <a:rPr lang="en-AU" sz="1500" spc="-20" dirty="0" smtClean="0">
                <a:latin typeface="Public Sans"/>
                <a:cs typeface="Public Sans"/>
              </a:rPr>
              <a:t>Chair</a:t>
            </a:r>
            <a:r>
              <a:rPr lang="en-AU" sz="1500" spc="-20" dirty="0">
                <a:latin typeface="Public Sans"/>
                <a:cs typeface="Public Sans"/>
              </a:rPr>
              <a:t>, Academic </a:t>
            </a:r>
            <a:r>
              <a:rPr lang="en-AU" sz="1500" spc="-20" dirty="0" smtClean="0">
                <a:latin typeface="Public Sans"/>
                <a:cs typeface="Public Sans"/>
              </a:rPr>
              <a:t>Board (</a:t>
            </a:r>
            <a:r>
              <a:rPr lang="en-AU" sz="1500" b="1" spc="-20" dirty="0" smtClean="0">
                <a:latin typeface="Public Sans"/>
                <a:cs typeface="Public Sans"/>
              </a:rPr>
              <a:t>non </a:t>
            </a:r>
            <a:r>
              <a:rPr lang="en-AU" sz="1500" b="1" spc="-20" dirty="0">
                <a:latin typeface="Public Sans"/>
                <a:cs typeface="Public Sans"/>
              </a:rPr>
              <a:t>voting member</a:t>
            </a:r>
            <a:r>
              <a:rPr lang="en-AU" sz="1500" spc="-20" dirty="0">
                <a:latin typeface="Public Sans"/>
                <a:cs typeface="Public Sans"/>
              </a:rPr>
              <a:t>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40244" y="2437713"/>
            <a:ext cx="1548386" cy="21336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34098" y="1354149"/>
            <a:ext cx="1627630" cy="216712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7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  <p:pic>
        <p:nvPicPr>
          <p:cNvPr id="8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09615" y="220887"/>
            <a:ext cx="1700786" cy="20460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/>
              <a:t>HOW</a:t>
            </a:r>
            <a:r>
              <a:rPr b="1" spc="-10" dirty="0"/>
              <a:t> </a:t>
            </a:r>
            <a:r>
              <a:rPr b="1" dirty="0"/>
              <a:t>DOES</a:t>
            </a:r>
            <a:r>
              <a:rPr b="1" spc="-10" dirty="0"/>
              <a:t> </a:t>
            </a:r>
            <a:r>
              <a:rPr b="1" dirty="0"/>
              <a:t>COUNCIL</a:t>
            </a:r>
            <a:r>
              <a:rPr b="1" spc="-30" dirty="0"/>
              <a:t> </a:t>
            </a:r>
            <a:r>
              <a:rPr lang="en-AU" b="1" spc="-10" dirty="0"/>
              <a:t>OPERATE</a:t>
            </a:r>
            <a:r>
              <a:rPr b="1" spc="-10" dirty="0"/>
              <a:t>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11299" y="928877"/>
            <a:ext cx="7107555" cy="329064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Chair (Chancellor) facilitates the meeting, discussion, resolutions.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Council rarely ‘votes’ – it takes decisions collectively.</a:t>
            </a:r>
            <a:endParaRPr lang="en-AU" b="1" dirty="0">
              <a:solidFill>
                <a:schemeClr val="tx1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ANU Executive attend Council to advise on matters and attend as observers, but speak only when invited.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Guests/staff are invited to present specific items. 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Majority of meeting discussion (approx. 70%) is spent on Key Business / Strategic Items </a:t>
            </a:r>
            <a:r>
              <a:rPr lang="en-AU" i="1" dirty="0">
                <a:solidFill>
                  <a:schemeClr val="tx1"/>
                </a:solidFill>
              </a:rPr>
              <a:t>(Parts 2 and 3).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Council meets at least six (6) times per year.</a:t>
            </a:r>
          </a:p>
          <a:p>
            <a:pPr marL="354965" indent="-34226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dirty="0">
              <a:latin typeface="Public Sans"/>
              <a:cs typeface="Public San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209551"/>
            <a:ext cx="8305800" cy="4419600"/>
          </a:xfrm>
          <a:prstGeom prst="rect">
            <a:avLst/>
          </a:prstGeom>
        </p:spPr>
      </p:pic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lang="en-AU" b="0" spc="5" smtClean="0">
                <a:latin typeface="Arial"/>
                <a:cs typeface="Arial"/>
              </a:rPr>
              <a:t>12</a:t>
            </a:fld>
            <a:endParaRPr lang="en-AU" b="0" spc="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4850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299" y="236306"/>
            <a:ext cx="8521400" cy="3016210"/>
          </a:xfrm>
        </p:spPr>
        <p:txBody>
          <a:bodyPr/>
          <a:lstStyle/>
          <a:p>
            <a:r>
              <a:rPr lang="en-AU" dirty="0"/>
              <a:t>PLANNING FOR ONE COUNCIL </a:t>
            </a:r>
            <a:r>
              <a:rPr lang="en-AU" dirty="0" smtClean="0"/>
              <a:t>PAPER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E.g. ANU Budget 2024</a:t>
            </a:r>
            <a:br>
              <a:rPr lang="en-AU" dirty="0"/>
            </a:br>
            <a:endParaRPr lang="en-AU" dirty="0"/>
          </a:p>
        </p:txBody>
      </p:sp>
      <p:sp>
        <p:nvSpPr>
          <p:cNvPr id="4" name="Chevron 3"/>
          <p:cNvSpPr/>
          <p:nvPr/>
        </p:nvSpPr>
        <p:spPr>
          <a:xfrm>
            <a:off x="1710091" y="861881"/>
            <a:ext cx="1219200" cy="452640"/>
          </a:xfrm>
          <a:prstGeom prst="chevron">
            <a:avLst/>
          </a:prstGeom>
          <a:solidFill>
            <a:srgbClr val="866F2E"/>
          </a:solidFill>
          <a:ln>
            <a:solidFill>
              <a:srgbClr val="866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chemeClr val="tx1"/>
                </a:solidFill>
              </a:rPr>
              <a:t>Finance Committee</a:t>
            </a:r>
          </a:p>
          <a:p>
            <a:pPr algn="ctr"/>
            <a:r>
              <a:rPr lang="en-AU" sz="800" b="1" i="1" dirty="0">
                <a:solidFill>
                  <a:schemeClr val="tx1"/>
                </a:solidFill>
              </a:rPr>
              <a:t>15 Sept 2023</a:t>
            </a:r>
          </a:p>
        </p:txBody>
      </p:sp>
      <p:sp>
        <p:nvSpPr>
          <p:cNvPr id="5" name="Chevron 4"/>
          <p:cNvSpPr/>
          <p:nvPr/>
        </p:nvSpPr>
        <p:spPr>
          <a:xfrm>
            <a:off x="2845396" y="866484"/>
            <a:ext cx="1219200" cy="457200"/>
          </a:xfrm>
          <a:prstGeom prst="chevron">
            <a:avLst/>
          </a:prstGeom>
          <a:solidFill>
            <a:srgbClr val="C2A34A"/>
          </a:solidFill>
          <a:ln>
            <a:solidFill>
              <a:srgbClr val="C2A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chemeClr val="tx1"/>
                </a:solidFill>
              </a:rPr>
              <a:t>Council</a:t>
            </a:r>
          </a:p>
          <a:p>
            <a:pPr algn="ctr"/>
            <a:r>
              <a:rPr lang="en-AU" sz="800" b="1" i="1" dirty="0">
                <a:solidFill>
                  <a:schemeClr val="tx1"/>
                </a:solidFill>
              </a:rPr>
              <a:t>6 Oct 2023</a:t>
            </a:r>
          </a:p>
        </p:txBody>
      </p:sp>
      <p:sp>
        <p:nvSpPr>
          <p:cNvPr id="8" name="Chevron 7"/>
          <p:cNvSpPr/>
          <p:nvPr/>
        </p:nvSpPr>
        <p:spPr>
          <a:xfrm>
            <a:off x="3959675" y="871087"/>
            <a:ext cx="1219200" cy="457200"/>
          </a:xfrm>
          <a:prstGeom prst="chevron">
            <a:avLst/>
          </a:prstGeom>
          <a:solidFill>
            <a:srgbClr val="BD830E"/>
          </a:solidFill>
          <a:ln>
            <a:solidFill>
              <a:srgbClr val="BD83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b="1" dirty="0">
                <a:solidFill>
                  <a:schemeClr val="tx1"/>
                </a:solidFill>
              </a:rPr>
              <a:t>Business area development</a:t>
            </a:r>
          </a:p>
        </p:txBody>
      </p:sp>
      <p:sp>
        <p:nvSpPr>
          <p:cNvPr id="9" name="Chevron 8"/>
          <p:cNvSpPr/>
          <p:nvPr/>
        </p:nvSpPr>
        <p:spPr>
          <a:xfrm>
            <a:off x="7323767" y="871087"/>
            <a:ext cx="1321342" cy="457200"/>
          </a:xfrm>
          <a:prstGeom prst="chevron">
            <a:avLst/>
          </a:prstGeom>
          <a:solidFill>
            <a:srgbClr val="BD830E"/>
          </a:solidFill>
          <a:ln>
            <a:solidFill>
              <a:srgbClr val="BD83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b="1" dirty="0">
                <a:solidFill>
                  <a:schemeClr val="tx1"/>
                </a:solidFill>
              </a:rPr>
              <a:t>Business area implementation</a:t>
            </a:r>
          </a:p>
        </p:txBody>
      </p:sp>
      <p:sp>
        <p:nvSpPr>
          <p:cNvPr id="6" name="Chevron 5"/>
          <p:cNvSpPr/>
          <p:nvPr/>
        </p:nvSpPr>
        <p:spPr>
          <a:xfrm>
            <a:off x="5083349" y="871087"/>
            <a:ext cx="1219200" cy="457200"/>
          </a:xfrm>
          <a:prstGeom prst="chevron">
            <a:avLst/>
          </a:prstGeom>
          <a:solidFill>
            <a:srgbClr val="866F2E"/>
          </a:solidFill>
          <a:ln>
            <a:solidFill>
              <a:srgbClr val="866F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chemeClr val="tx1"/>
                </a:solidFill>
              </a:rPr>
              <a:t>Finance Committee</a:t>
            </a:r>
          </a:p>
          <a:p>
            <a:pPr algn="ctr"/>
            <a:r>
              <a:rPr lang="en-AU" sz="900" b="1" dirty="0">
                <a:solidFill>
                  <a:schemeClr val="tx1"/>
                </a:solidFill>
              </a:rPr>
              <a:t>15 Nov 202</a:t>
            </a:r>
          </a:p>
        </p:txBody>
      </p:sp>
      <p:sp>
        <p:nvSpPr>
          <p:cNvPr id="7" name="Chevron 6"/>
          <p:cNvSpPr/>
          <p:nvPr/>
        </p:nvSpPr>
        <p:spPr>
          <a:xfrm>
            <a:off x="6205944" y="871087"/>
            <a:ext cx="1219200" cy="457200"/>
          </a:xfrm>
          <a:prstGeom prst="chevron">
            <a:avLst/>
          </a:prstGeom>
          <a:solidFill>
            <a:srgbClr val="C2A34A"/>
          </a:solidFill>
          <a:ln>
            <a:solidFill>
              <a:srgbClr val="C2A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chemeClr val="tx1"/>
                </a:solidFill>
              </a:rPr>
              <a:t>Council</a:t>
            </a:r>
          </a:p>
          <a:p>
            <a:pPr algn="ctr"/>
            <a:r>
              <a:rPr lang="en-AU" sz="800" b="1" i="1" dirty="0">
                <a:solidFill>
                  <a:schemeClr val="tx1"/>
                </a:solidFill>
              </a:rPr>
              <a:t>1 Dec 2023</a:t>
            </a:r>
          </a:p>
        </p:txBody>
      </p:sp>
      <p:sp>
        <p:nvSpPr>
          <p:cNvPr id="10" name="Chevron 9"/>
          <p:cNvSpPr/>
          <p:nvPr/>
        </p:nvSpPr>
        <p:spPr>
          <a:xfrm>
            <a:off x="409775" y="871087"/>
            <a:ext cx="1321342" cy="457200"/>
          </a:xfrm>
          <a:prstGeom prst="chevron">
            <a:avLst/>
          </a:prstGeom>
          <a:solidFill>
            <a:srgbClr val="BD830E"/>
          </a:solidFill>
          <a:ln>
            <a:solidFill>
              <a:srgbClr val="BD83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b="1" dirty="0">
                <a:solidFill>
                  <a:schemeClr val="tx1"/>
                </a:solidFill>
              </a:rPr>
              <a:t>Budget design &amp; preparation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lang="en-AU" b="0" spc="5" smtClean="0">
                <a:latin typeface="Arial"/>
                <a:cs typeface="Arial"/>
              </a:rPr>
              <a:t>13</a:t>
            </a:fld>
            <a:endParaRPr lang="en-AU" b="0" spc="5" dirty="0">
              <a:latin typeface="Arial"/>
              <a:cs typeface="Arial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45241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299" y="236307"/>
            <a:ext cx="852140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AU" dirty="0"/>
              <a:t>LEGAL DUTIES AND WHY GOVERNANCE MATTERS TO YOUR ROLE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11299" y="1200150"/>
            <a:ext cx="7994684" cy="329000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14"/>
              </a:spcBef>
              <a:buFont typeface="Arial" panose="020B0604020202020204" pitchFamily="34" charset="0"/>
              <a:buChar char="•"/>
            </a:pPr>
            <a:r>
              <a:rPr lang="en-AU" sz="1600" i="1" dirty="0">
                <a:solidFill>
                  <a:schemeClr val="tx1"/>
                </a:solidFill>
                <a:latin typeface="Public Sans"/>
                <a:cs typeface="Public Sans"/>
              </a:rPr>
              <a:t>Included in the governing instruments of University is the Public Governance, Performance and Accountability Act 2013 </a:t>
            </a:r>
            <a:br>
              <a:rPr lang="en-AU" sz="1600" i="1" dirty="0">
                <a:solidFill>
                  <a:schemeClr val="tx1"/>
                </a:solidFill>
                <a:latin typeface="Public Sans"/>
                <a:cs typeface="Public Sans"/>
              </a:rPr>
            </a:br>
            <a:r>
              <a:rPr lang="en-AU" sz="1600" i="1" dirty="0">
                <a:solidFill>
                  <a:schemeClr val="tx1"/>
                </a:solidFill>
                <a:latin typeface="Public Sans"/>
                <a:cs typeface="Public Sans"/>
              </a:rPr>
              <a:t>(“PGPA Act”)</a:t>
            </a:r>
          </a:p>
          <a:p>
            <a:pPr marL="298450" indent="-285750">
              <a:lnSpc>
                <a:spcPct val="100000"/>
              </a:lnSpc>
              <a:spcBef>
                <a:spcPts val="114"/>
              </a:spcBef>
              <a:buFont typeface="Arial" panose="020B0604020202020204" pitchFamily="34" charset="0"/>
              <a:buChar char="•"/>
            </a:pPr>
            <a:endParaRPr lang="en-AU" sz="1600" dirty="0">
              <a:latin typeface="Public Sans"/>
              <a:cs typeface="Public Sans"/>
            </a:endParaRPr>
          </a:p>
          <a:p>
            <a:pPr marL="12700"/>
            <a:r>
              <a:rPr lang="en-AU" sz="1600" dirty="0">
                <a:solidFill>
                  <a:schemeClr val="tx1"/>
                </a:solidFill>
                <a:latin typeface="Public Sans"/>
                <a:cs typeface="Public Sans"/>
              </a:rPr>
              <a:t>Under </a:t>
            </a:r>
            <a:r>
              <a:rPr lang="en-AU" sz="1600" i="1" dirty="0">
                <a:solidFill>
                  <a:schemeClr val="tx1"/>
                </a:solidFill>
                <a:latin typeface="Public Sans"/>
                <a:cs typeface="Public Sans"/>
              </a:rPr>
              <a:t>(s25</a:t>
            </a:r>
            <a:r>
              <a:rPr lang="en-AU" sz="1600" i="1" spc="-55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lang="en-AU" sz="1600" i="1" dirty="0">
                <a:solidFill>
                  <a:schemeClr val="tx1"/>
                </a:solidFill>
                <a:latin typeface="Public Sans"/>
                <a:cs typeface="Public Sans"/>
              </a:rPr>
              <a:t>to</a:t>
            </a:r>
            <a:r>
              <a:rPr lang="en-AU" sz="1600" i="1" spc="-15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lang="en-AU" sz="1600" i="1" spc="-25" dirty="0">
                <a:solidFill>
                  <a:schemeClr val="tx1"/>
                </a:solidFill>
                <a:latin typeface="Public Sans"/>
                <a:cs typeface="Public Sans"/>
              </a:rPr>
              <a:t>29)</a:t>
            </a:r>
            <a:r>
              <a:rPr lang="en-AU" sz="1600" dirty="0">
                <a:solidFill>
                  <a:schemeClr val="tx1"/>
                </a:solidFill>
                <a:latin typeface="Public Sans"/>
                <a:cs typeface="Public Sans"/>
              </a:rPr>
              <a:t> of the PGPA Act, an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official</a:t>
            </a:r>
            <a:r>
              <a:rPr sz="1600" spc="-45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of</a:t>
            </a:r>
            <a:r>
              <a:rPr sz="1600" spc="-1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the</a:t>
            </a:r>
            <a:r>
              <a:rPr sz="1600" spc="-45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University</a:t>
            </a:r>
            <a:r>
              <a:rPr sz="1600" spc="-125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Public Sans"/>
                <a:cs typeface="Public Sans"/>
              </a:rPr>
              <a:t>must:</a:t>
            </a:r>
            <a:endParaRPr sz="1600" dirty="0">
              <a:solidFill>
                <a:schemeClr val="tx1"/>
              </a:solidFill>
              <a:latin typeface="Public Sans"/>
              <a:cs typeface="Public Sans"/>
            </a:endParaRPr>
          </a:p>
          <a:p>
            <a:pPr marL="541338" indent="-273050">
              <a:lnSpc>
                <a:spcPct val="100000"/>
              </a:lnSpc>
              <a:spcBef>
                <a:spcPts val="585"/>
              </a:spcBef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Exercise</a:t>
            </a:r>
            <a:r>
              <a:rPr sz="1600" spc="-114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care</a:t>
            </a:r>
            <a:r>
              <a:rPr sz="1600" spc="-4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and</a:t>
            </a:r>
            <a:r>
              <a:rPr sz="1600" spc="-35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Public Sans"/>
                <a:cs typeface="Public Sans"/>
              </a:rPr>
              <a:t>diligence</a:t>
            </a:r>
            <a:endParaRPr sz="1600" dirty="0">
              <a:solidFill>
                <a:schemeClr val="tx1"/>
              </a:solidFill>
              <a:latin typeface="Public Sans"/>
              <a:cs typeface="Public Sans"/>
            </a:endParaRPr>
          </a:p>
          <a:p>
            <a:pPr marL="541338" indent="-273050">
              <a:lnSpc>
                <a:spcPct val="100000"/>
              </a:lnSpc>
              <a:spcBef>
                <a:spcPts val="590"/>
              </a:spcBef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Act</a:t>
            </a:r>
            <a:r>
              <a:rPr sz="1600" spc="-3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in</a:t>
            </a:r>
            <a:r>
              <a:rPr sz="1600" spc="-5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good</a:t>
            </a:r>
            <a:r>
              <a:rPr sz="1600" spc="-5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faith</a:t>
            </a:r>
            <a:r>
              <a:rPr sz="1600" spc="-114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and</a:t>
            </a:r>
            <a:r>
              <a:rPr sz="1600" spc="-5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for</a:t>
            </a:r>
            <a:r>
              <a:rPr sz="1600" spc="-2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proper</a:t>
            </a:r>
            <a:r>
              <a:rPr sz="1600" spc="-2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Public Sans"/>
                <a:cs typeface="Public Sans"/>
              </a:rPr>
              <a:t>purpose</a:t>
            </a:r>
            <a:endParaRPr sz="1600" dirty="0">
              <a:solidFill>
                <a:schemeClr val="tx1"/>
              </a:solidFill>
              <a:latin typeface="Public Sans"/>
              <a:cs typeface="Public Sans"/>
            </a:endParaRPr>
          </a:p>
          <a:p>
            <a:pPr marL="541338" indent="-273050">
              <a:lnSpc>
                <a:spcPct val="100000"/>
              </a:lnSpc>
              <a:spcBef>
                <a:spcPts val="625"/>
              </a:spcBef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Use</a:t>
            </a:r>
            <a:r>
              <a:rPr sz="1600" spc="-4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position</a:t>
            </a:r>
            <a:r>
              <a:rPr sz="1600" spc="-2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&amp;</a:t>
            </a:r>
            <a:r>
              <a:rPr sz="1600" spc="5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Public Sans"/>
                <a:cs typeface="Public Sans"/>
              </a:rPr>
              <a:t>information</a:t>
            </a:r>
            <a:r>
              <a:rPr sz="1600" spc="-9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Public Sans"/>
                <a:cs typeface="Public Sans"/>
              </a:rPr>
              <a:t>properly</a:t>
            </a:r>
            <a:endParaRPr sz="1600" dirty="0">
              <a:solidFill>
                <a:schemeClr val="tx1"/>
              </a:solidFill>
              <a:latin typeface="Public Sans"/>
              <a:cs typeface="Public Sans"/>
            </a:endParaRPr>
          </a:p>
          <a:p>
            <a:pPr marL="541338" indent="-273050">
              <a:lnSpc>
                <a:spcPct val="100000"/>
              </a:lnSpc>
              <a:spcBef>
                <a:spcPts val="585"/>
              </a:spcBef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Disclose</a:t>
            </a:r>
            <a:r>
              <a:rPr sz="1600" spc="-75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material</a:t>
            </a:r>
            <a:r>
              <a:rPr sz="1600" spc="-12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personal</a:t>
            </a:r>
            <a:r>
              <a:rPr sz="1600" spc="-40" dirty="0">
                <a:solidFill>
                  <a:schemeClr val="tx1"/>
                </a:solidFill>
                <a:latin typeface="Public Sans"/>
                <a:cs typeface="Public Sans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Public Sans"/>
                <a:cs typeface="Public Sans"/>
              </a:rPr>
              <a:t>interests</a:t>
            </a:r>
            <a:endParaRPr sz="1600" dirty="0">
              <a:solidFill>
                <a:schemeClr val="tx1"/>
              </a:solidFill>
              <a:latin typeface="Public Sans"/>
              <a:cs typeface="Public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Public Sans"/>
              <a:cs typeface="Public Sans"/>
            </a:endParaRPr>
          </a:p>
          <a:p>
            <a:pPr marL="268288" indent="-26828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A</a:t>
            </a:r>
            <a:r>
              <a:rPr lang="en-AU" sz="1600" dirty="0">
                <a:solidFill>
                  <a:schemeClr val="tx1"/>
                </a:solidFill>
                <a:latin typeface="Public Sans"/>
                <a:cs typeface="Public Sans"/>
              </a:rPr>
              <a:t>s an ANU employee, you are considered an </a:t>
            </a:r>
            <a:r>
              <a:rPr sz="1600" dirty="0">
                <a:solidFill>
                  <a:schemeClr val="tx1"/>
                </a:solidFill>
                <a:latin typeface="Public Sans"/>
                <a:cs typeface="Public Sans"/>
              </a:rPr>
              <a:t>official</a:t>
            </a:r>
            <a:r>
              <a:rPr lang="en-AU" sz="1600" dirty="0">
                <a:solidFill>
                  <a:schemeClr val="tx1"/>
                </a:solidFill>
                <a:latin typeface="Public Sans"/>
                <a:cs typeface="Public Sans"/>
              </a:rPr>
              <a:t> as referenced in the PGPA Act</a:t>
            </a:r>
            <a:endParaRPr sz="1600" dirty="0">
              <a:solidFill>
                <a:schemeClr val="tx1"/>
              </a:solidFill>
              <a:latin typeface="Public Sans"/>
              <a:cs typeface="Public San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6299050" cy="455228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TRAINING </a:t>
            </a:r>
            <a:r>
              <a:rPr lang="en-AU" sz="2800" b="1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779228"/>
            <a:ext cx="7334100" cy="3940818"/>
          </a:xfrm>
        </p:spPr>
        <p:txBody>
          <a:bodyPr>
            <a:normAutofit fontScale="77500" lnSpcReduction="20000"/>
          </a:bodyPr>
          <a:lstStyle/>
          <a:p>
            <a:pPr marL="87312"/>
            <a:endParaRPr lang="en-AU" sz="1600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800" i="1" dirty="0" smtClean="0">
                <a:solidFill>
                  <a:schemeClr val="tx1"/>
                </a:solidFill>
              </a:rPr>
              <a:t>Governance Essentials</a:t>
            </a:r>
          </a:p>
          <a:p>
            <a:pPr marL="355600"/>
            <a:r>
              <a:rPr lang="en-AU" sz="1600" i="1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AU" sz="1600" i="1" dirty="0" smtClean="0">
                <a:solidFill>
                  <a:schemeClr val="tx1"/>
                </a:solidFill>
                <a:hlinkClick r:id="rId3"/>
              </a:rPr>
              <a:t>services.anu.edu.au/training/training-workshop-anu-governance-essentials</a:t>
            </a:r>
            <a:endParaRPr lang="en-AU" sz="1600" i="1" dirty="0" smtClean="0">
              <a:solidFill>
                <a:schemeClr val="tx1"/>
              </a:solidFill>
            </a:endParaRPr>
          </a:p>
          <a:p>
            <a:pPr marL="87312"/>
            <a:endParaRPr lang="en-AU" sz="1800" i="1" dirty="0" smtClean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800" i="1" dirty="0" smtClean="0">
                <a:solidFill>
                  <a:schemeClr val="tx1"/>
                </a:solidFill>
              </a:rPr>
              <a:t>Policy </a:t>
            </a:r>
            <a:r>
              <a:rPr lang="en-AU" sz="1800" i="1" dirty="0">
                <a:solidFill>
                  <a:schemeClr val="tx1"/>
                </a:solidFill>
              </a:rPr>
              <a:t>Training Workshops Program </a:t>
            </a:r>
          </a:p>
          <a:p>
            <a:pPr marL="360363" fontAlgn="base"/>
            <a:r>
              <a:rPr lang="en-AU" i="1" dirty="0">
                <a:solidFill>
                  <a:schemeClr val="tx1"/>
                </a:solidFill>
                <a:hlinkClick r:id="rId4"/>
              </a:rPr>
              <a:t>https://services.anu.edu.au/training/policy-training-workshops-program</a:t>
            </a:r>
            <a:r>
              <a:rPr lang="en-AU" i="1" dirty="0">
                <a:solidFill>
                  <a:schemeClr val="tx1"/>
                </a:solidFill>
              </a:rPr>
              <a:t> </a:t>
            </a:r>
          </a:p>
          <a:p>
            <a:pPr marL="360363" fontAlgn="base"/>
            <a:r>
              <a:rPr lang="en-AU" sz="1500" dirty="0">
                <a:solidFill>
                  <a:schemeClr val="tx1"/>
                </a:solidFill>
              </a:rPr>
              <a:t>The program consists of three workshops:</a:t>
            </a:r>
          </a:p>
          <a:p>
            <a:pPr marL="720725"/>
            <a:r>
              <a:rPr lang="en-AU" sz="1500" dirty="0">
                <a:solidFill>
                  <a:schemeClr val="tx1"/>
                </a:solidFill>
                <a:hlinkClick r:id="rId5"/>
              </a:rPr>
              <a:t>Introduction to policy governance</a:t>
            </a:r>
            <a:endParaRPr lang="en-AU" sz="1500" dirty="0">
              <a:solidFill>
                <a:schemeClr val="tx1"/>
              </a:solidFill>
            </a:endParaRPr>
          </a:p>
          <a:p>
            <a:pPr marL="720725"/>
            <a:r>
              <a:rPr lang="en-AU" sz="1500" dirty="0">
                <a:solidFill>
                  <a:schemeClr val="tx1"/>
                </a:solidFill>
                <a:hlinkClick r:id="rId6"/>
              </a:rPr>
              <a:t>Effective policy development and review</a:t>
            </a:r>
            <a:endParaRPr lang="en-AU" sz="1500" dirty="0">
              <a:solidFill>
                <a:schemeClr val="tx1"/>
              </a:solidFill>
            </a:endParaRPr>
          </a:p>
          <a:p>
            <a:pPr marL="720725"/>
            <a:r>
              <a:rPr lang="en-AU" sz="1500" dirty="0">
                <a:solidFill>
                  <a:schemeClr val="tx1"/>
                </a:solidFill>
                <a:hlinkClick r:id="rId7"/>
              </a:rPr>
              <a:t>Communications and consultation for policy work</a:t>
            </a:r>
            <a:endParaRPr lang="en-AU" sz="1500" i="1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endParaRPr lang="en-AU" sz="1700" i="1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800" i="1" dirty="0">
                <a:solidFill>
                  <a:schemeClr val="tx1"/>
                </a:solidFill>
              </a:rPr>
              <a:t>Unearthing Policies, Delegations and Disclosures of Interest</a:t>
            </a:r>
          </a:p>
          <a:p>
            <a:pPr marL="357188">
              <a:tabLst>
                <a:tab pos="269875" algn="l"/>
              </a:tabLst>
            </a:pPr>
            <a:r>
              <a:rPr lang="en-AU" i="1" dirty="0">
                <a:solidFill>
                  <a:schemeClr val="tx1"/>
                </a:solidFill>
                <a:hlinkClick r:id="rId8"/>
              </a:rPr>
              <a:t>https://services.anu.edu.au/training/training-workshop-unearthing-policies-delegations-disclosures-of-interest</a:t>
            </a:r>
            <a:r>
              <a:rPr lang="en-AU" i="1" dirty="0">
                <a:solidFill>
                  <a:schemeClr val="tx1"/>
                </a:solidFill>
              </a:rPr>
              <a:t> </a:t>
            </a:r>
          </a:p>
          <a:p>
            <a:pPr marL="357188">
              <a:tabLst>
                <a:tab pos="269875" algn="l"/>
              </a:tabLst>
            </a:pPr>
            <a:endParaRPr lang="en-AU" sz="1600" i="1" dirty="0">
              <a:solidFill>
                <a:schemeClr val="tx1"/>
              </a:solidFill>
            </a:endParaRPr>
          </a:p>
          <a:p>
            <a:pPr marL="360363" indent="-268288"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800" i="1" dirty="0">
                <a:solidFill>
                  <a:schemeClr val="tx1"/>
                </a:solidFill>
              </a:rPr>
              <a:t>Being a Committee Secretary</a:t>
            </a:r>
          </a:p>
          <a:p>
            <a:pPr marL="357188">
              <a:tabLst>
                <a:tab pos="269875" algn="l"/>
              </a:tabLst>
            </a:pPr>
            <a:r>
              <a:rPr lang="en-AU" dirty="0">
                <a:solidFill>
                  <a:schemeClr val="tx1"/>
                </a:solidFill>
                <a:hlinkClick r:id="rId9"/>
              </a:rPr>
              <a:t>https://services.anu.edu.au/training/being-a-committee-secretary</a:t>
            </a:r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pPr marL="182562"/>
            <a:endParaRPr lang="en-AU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64F43-D7EC-459D-8288-66C6CEB41595}" type="slidenum">
              <a:rPr kumimoji="0" lang="en-AU" altLang="en-US" sz="600" b="0" i="0" u="none" strike="noStrike" kern="120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ublic Sans Ligh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AU" altLang="en-US" sz="600" b="0" i="0" u="none" strike="noStrike" kern="1200" cap="all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ublic Sans Light"/>
              <a:ea typeface="+mn-ea"/>
              <a:cs typeface="+mn-c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67958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D830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0871"/>
            <a:ext cx="9144000" cy="25603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8459" y="174138"/>
            <a:ext cx="32416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QUESTIONS?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6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6299050" cy="455228"/>
          </a:xfrm>
        </p:spPr>
        <p:txBody>
          <a:bodyPr>
            <a:normAutofit/>
          </a:bodyPr>
          <a:lstStyle/>
          <a:p>
            <a:r>
              <a:rPr lang="en-AU" sz="2800" b="1" dirty="0"/>
              <a:t>HELPFUL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779228"/>
            <a:ext cx="7334100" cy="3940818"/>
          </a:xfrm>
        </p:spPr>
        <p:txBody>
          <a:bodyPr>
            <a:normAutofit/>
          </a:bodyPr>
          <a:lstStyle/>
          <a:p>
            <a:pPr marL="87312"/>
            <a:endParaRPr lang="en-AU" sz="1600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Australian National University Act 1991 </a:t>
            </a:r>
          </a:p>
          <a:p>
            <a:pPr marL="357188">
              <a:tabLst>
                <a:tab pos="357188" algn="l"/>
              </a:tabLst>
            </a:pPr>
            <a:r>
              <a:rPr lang="en-AU" sz="1600" dirty="0">
                <a:solidFill>
                  <a:schemeClr val="tx1"/>
                </a:solidFill>
                <a:hlinkClick r:id="rId3"/>
              </a:rPr>
              <a:t>https://www.legislation.gov.au/Series/C2004A04206</a:t>
            </a:r>
            <a:r>
              <a:rPr lang="en-AU" sz="1600" dirty="0">
                <a:solidFill>
                  <a:schemeClr val="tx1"/>
                </a:solidFill>
              </a:rPr>
              <a:t>  </a:t>
            </a:r>
          </a:p>
          <a:p>
            <a:pPr marL="342900" indent="-255588"/>
            <a:endParaRPr lang="en-AU" sz="1600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Higher Education Standards Framework 2021 (HESF)</a:t>
            </a:r>
          </a:p>
          <a:p>
            <a:pPr marL="357188">
              <a:tabLst>
                <a:tab pos="357188" algn="l"/>
              </a:tabLst>
            </a:pPr>
            <a:r>
              <a:rPr lang="en-AU" sz="1600" dirty="0">
                <a:solidFill>
                  <a:schemeClr val="tx1"/>
                </a:solidFill>
                <a:hlinkClick r:id="rId4"/>
              </a:rPr>
              <a:t>https://www.legislation.gov.au/Details/F2022C00105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pPr marL="342900" indent="-255588">
              <a:buFont typeface="Arial" panose="020B0604020202020204" pitchFamily="34" charset="0"/>
              <a:buChar char="•"/>
            </a:pPr>
            <a:endParaRPr lang="en-AU" sz="1600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ANU (Governance) Statute 2023  </a:t>
            </a:r>
          </a:p>
          <a:p>
            <a:pPr marL="357188"/>
            <a:r>
              <a:rPr lang="en-AU" sz="1600" dirty="0">
                <a:solidFill>
                  <a:schemeClr val="tx1"/>
                </a:solidFill>
                <a:hlinkClick r:id="rId5"/>
              </a:rPr>
              <a:t>https://www.legislation.gov.au/Details/F2023L00867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</a:p>
          <a:p>
            <a:pPr marL="342900" indent="-255588">
              <a:buFont typeface="Arial" panose="020B0604020202020204" pitchFamily="34" charset="0"/>
              <a:buChar char="•"/>
            </a:pPr>
            <a:endParaRPr lang="en-AU" sz="4400" dirty="0">
              <a:solidFill>
                <a:schemeClr val="tx1"/>
              </a:solidFill>
            </a:endParaRPr>
          </a:p>
          <a:p>
            <a:pPr marL="182562"/>
            <a:endParaRPr lang="en-AU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64F43-D7EC-459D-8288-66C6CEB41595}" type="slidenum">
              <a:rPr kumimoji="0" lang="en-AU" altLang="en-US" sz="600" b="0" i="0" u="none" strike="noStrike" kern="120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ublic Sans Ligh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AU" altLang="en-US" sz="600" b="0" i="0" u="none" strike="noStrike" kern="1200" cap="all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ublic Sans Light"/>
              <a:ea typeface="+mn-ea"/>
              <a:cs typeface="+mn-c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00033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6299050" cy="455228"/>
          </a:xfrm>
        </p:spPr>
        <p:txBody>
          <a:bodyPr>
            <a:normAutofit/>
          </a:bodyPr>
          <a:lstStyle/>
          <a:p>
            <a:r>
              <a:rPr lang="en-AU" sz="2800" b="1" dirty="0"/>
              <a:t>HELPFUL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779228"/>
            <a:ext cx="7334100" cy="3940818"/>
          </a:xfrm>
        </p:spPr>
        <p:txBody>
          <a:bodyPr>
            <a:normAutofit fontScale="92500" lnSpcReduction="20000"/>
          </a:bodyPr>
          <a:lstStyle/>
          <a:p>
            <a:pPr marL="87312"/>
            <a:endParaRPr lang="en-AU" sz="1600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700" dirty="0">
                <a:solidFill>
                  <a:schemeClr val="tx1"/>
                </a:solidFill>
              </a:rPr>
              <a:t>ANU Council Charter </a:t>
            </a:r>
            <a:r>
              <a:rPr lang="en-AU" sz="1700" i="1" dirty="0">
                <a:solidFill>
                  <a:schemeClr val="tx1"/>
                </a:solidFill>
              </a:rPr>
              <a:t>(amended and approved 10 February 2022)</a:t>
            </a:r>
          </a:p>
          <a:p>
            <a:pPr marL="357188"/>
            <a:r>
              <a:rPr lang="en-AU" sz="1700" i="1" dirty="0">
                <a:solidFill>
                  <a:schemeClr val="tx1"/>
                </a:solidFill>
                <a:hlinkClick r:id="rId3"/>
              </a:rPr>
              <a:t>https://www.anu.edu.au/files/committee/Council%20Charter_0.pdf</a:t>
            </a:r>
            <a:r>
              <a:rPr lang="en-AU" sz="1700" i="1" dirty="0">
                <a:solidFill>
                  <a:schemeClr val="tx1"/>
                </a:solidFill>
              </a:rPr>
              <a:t> </a:t>
            </a:r>
          </a:p>
          <a:p>
            <a:pPr marL="342900" indent="-255588">
              <a:buFont typeface="Arial" panose="020B0604020202020204" pitchFamily="34" charset="0"/>
              <a:buChar char="•"/>
            </a:pPr>
            <a:endParaRPr lang="en-AU" sz="1700" i="1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700" i="1" dirty="0">
                <a:solidFill>
                  <a:schemeClr val="tx1"/>
                </a:solidFill>
              </a:rPr>
              <a:t>Standing Orders of the ANU Council and Council Committees </a:t>
            </a:r>
          </a:p>
          <a:p>
            <a:pPr marL="357188">
              <a:tabLst>
                <a:tab pos="269875" algn="l"/>
              </a:tabLst>
            </a:pPr>
            <a:r>
              <a:rPr lang="en-AU" sz="1700" i="1" dirty="0">
                <a:solidFill>
                  <a:schemeClr val="tx1"/>
                </a:solidFill>
                <a:hlinkClick r:id="rId4"/>
              </a:rPr>
              <a:t>https://www.anu.edu.au/files/committee/Standing%20Orders%20of%20the%20ANU%20Council%20and%20Council%20Committees.pdf</a:t>
            </a:r>
            <a:r>
              <a:rPr lang="en-AU" sz="1700" i="1" dirty="0">
                <a:solidFill>
                  <a:schemeClr val="tx1"/>
                </a:solidFill>
              </a:rPr>
              <a:t> </a:t>
            </a:r>
          </a:p>
          <a:p>
            <a:pPr marL="342900" indent="-255588">
              <a:buFont typeface="Arial" panose="020B0604020202020204" pitchFamily="34" charset="0"/>
              <a:buChar char="•"/>
            </a:pPr>
            <a:endParaRPr lang="en-AU" sz="1700" i="1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700" i="1" dirty="0">
                <a:solidFill>
                  <a:schemeClr val="tx1"/>
                </a:solidFill>
              </a:rPr>
              <a:t>ANU Finance Committee (Main page)</a:t>
            </a:r>
          </a:p>
          <a:p>
            <a:pPr marL="357188">
              <a:tabLst>
                <a:tab pos="357188" algn="l"/>
              </a:tabLst>
            </a:pPr>
            <a:r>
              <a:rPr lang="en-AU" sz="1700" i="1" dirty="0">
                <a:solidFill>
                  <a:schemeClr val="tx1"/>
                </a:solidFill>
                <a:hlinkClick r:id="rId5"/>
              </a:rPr>
              <a:t>https://www.anu.edu.au/about/governance/committees/finance-committee</a:t>
            </a:r>
            <a:r>
              <a:rPr lang="en-AU" sz="1700" i="1" dirty="0">
                <a:solidFill>
                  <a:schemeClr val="tx1"/>
                </a:solidFill>
              </a:rPr>
              <a:t> </a:t>
            </a:r>
          </a:p>
          <a:p>
            <a:pPr marL="87312"/>
            <a:endParaRPr lang="en-AU" sz="1700" i="1" dirty="0">
              <a:solidFill>
                <a:schemeClr val="tx1"/>
              </a:solidFill>
            </a:endParaRPr>
          </a:p>
          <a:p>
            <a:pPr marL="342900" indent="-255588">
              <a:buFont typeface="Arial" panose="020B0604020202020204" pitchFamily="34" charset="0"/>
              <a:buChar char="•"/>
            </a:pPr>
            <a:r>
              <a:rPr lang="en-AU" sz="1700" i="1" dirty="0">
                <a:solidFill>
                  <a:schemeClr val="tx1"/>
                </a:solidFill>
              </a:rPr>
              <a:t>ANU Finance Committee Charter </a:t>
            </a:r>
          </a:p>
          <a:p>
            <a:pPr marL="357188"/>
            <a:r>
              <a:rPr lang="en-AU" sz="1700" i="1" dirty="0">
                <a:solidFill>
                  <a:schemeClr val="tx1"/>
                </a:solidFill>
                <a:hlinkClick r:id="rId6"/>
              </a:rPr>
              <a:t>https://www.anu.edu.au/files/committee/Charter%20-%20Finance%20Committee%20-%20Approved%20by%20Council%2010%20February%202022.pdf</a:t>
            </a:r>
            <a:r>
              <a:rPr lang="en-AU" sz="1700" i="1" dirty="0">
                <a:solidFill>
                  <a:schemeClr val="tx1"/>
                </a:solidFill>
              </a:rPr>
              <a:t> </a:t>
            </a:r>
          </a:p>
          <a:p>
            <a:pPr marL="342900" indent="-255588">
              <a:buFont typeface="Arial" panose="020B0604020202020204" pitchFamily="34" charset="0"/>
              <a:buChar char="•"/>
            </a:pPr>
            <a:endParaRPr lang="en-AU" sz="4400" dirty="0">
              <a:solidFill>
                <a:schemeClr val="tx1"/>
              </a:solidFill>
            </a:endParaRPr>
          </a:p>
          <a:p>
            <a:pPr marL="182562"/>
            <a:endParaRPr lang="en-AU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64F43-D7EC-459D-8288-66C6CEB41595}" type="slidenum">
              <a:rPr kumimoji="0" lang="en-AU" altLang="en-US" sz="600" b="0" i="0" u="none" strike="noStrike" kern="120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ublic Sans Ligh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AU" altLang="en-US" sz="600" b="0" i="0" u="none" strike="noStrike" kern="1200" cap="all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ublic Sans Light"/>
              <a:ea typeface="+mn-ea"/>
              <a:cs typeface="+mn-c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33631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7048" y="1097280"/>
            <a:ext cx="1499615" cy="83667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299" y="236307"/>
            <a:ext cx="85214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CORPORATE</a:t>
            </a:r>
            <a:r>
              <a:rPr sz="2000" spc="-80" dirty="0"/>
              <a:t> </a:t>
            </a:r>
            <a:r>
              <a:rPr sz="2000" dirty="0"/>
              <a:t>GOVERNANCE</a:t>
            </a:r>
            <a:r>
              <a:rPr sz="2000" spc="-75" dirty="0"/>
              <a:t> </a:t>
            </a:r>
            <a:r>
              <a:rPr sz="2000" dirty="0"/>
              <a:t>&amp;</a:t>
            </a:r>
            <a:r>
              <a:rPr sz="2000" spc="90" dirty="0"/>
              <a:t> </a:t>
            </a:r>
            <a:r>
              <a:rPr sz="2000" dirty="0"/>
              <a:t>RISK</a:t>
            </a:r>
            <a:r>
              <a:rPr sz="2000" spc="-65" dirty="0"/>
              <a:t> </a:t>
            </a:r>
            <a:r>
              <a:rPr sz="2000" spc="-10" dirty="0"/>
              <a:t>OFFICE</a:t>
            </a:r>
            <a:r>
              <a:rPr lang="en-AU" sz="2000" spc="-10" dirty="0"/>
              <a:t> – WHAT WE DO…</a:t>
            </a:r>
            <a:endParaRPr sz="20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527047" y="1097280"/>
            <a:ext cx="1499870" cy="836930"/>
          </a:xfrm>
          <a:prstGeom prst="rect">
            <a:avLst/>
          </a:prstGeom>
          <a:ln w="27432">
            <a:solidFill>
              <a:srgbClr val="BD830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105"/>
              </a:spcBef>
            </a:pPr>
            <a:r>
              <a:rPr sz="1100" b="0" spc="-10" dirty="0">
                <a:latin typeface="Public Sans Light"/>
                <a:cs typeface="Public Sans Light"/>
              </a:rPr>
              <a:t>Council</a:t>
            </a:r>
            <a:endParaRPr sz="1100">
              <a:latin typeface="Public Sans Light"/>
              <a:cs typeface="Public Sans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14166" y="3623309"/>
            <a:ext cx="1504187" cy="77266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614165" y="3623309"/>
            <a:ext cx="1504315" cy="772795"/>
          </a:xfrm>
          <a:prstGeom prst="rect">
            <a:avLst/>
          </a:prstGeom>
          <a:ln w="4572">
            <a:solidFill>
              <a:srgbClr val="DFC18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18440">
              <a:lnSpc>
                <a:spcPct val="100000"/>
              </a:lnSpc>
              <a:spcBef>
                <a:spcPts val="844"/>
              </a:spcBef>
            </a:pPr>
            <a:r>
              <a:rPr sz="1100" b="0" dirty="0">
                <a:latin typeface="Public Sans Light"/>
                <a:cs typeface="Public Sans Light"/>
              </a:rPr>
              <a:t>ANU</a:t>
            </a:r>
            <a:r>
              <a:rPr sz="1100" b="0" spc="-20" dirty="0">
                <a:latin typeface="Public Sans Light"/>
                <a:cs typeface="Public Sans Light"/>
              </a:rPr>
              <a:t> </a:t>
            </a:r>
            <a:r>
              <a:rPr sz="1100" b="0" spc="-10" dirty="0">
                <a:latin typeface="Public Sans Light"/>
                <a:cs typeface="Public Sans Light"/>
              </a:rPr>
              <a:t>Legislation</a:t>
            </a:r>
            <a:endParaRPr sz="1100">
              <a:latin typeface="Public Sans Light"/>
              <a:cs typeface="Public Sans Light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11880" y="1129284"/>
            <a:ext cx="1504187" cy="772667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611879" y="1129283"/>
            <a:ext cx="1504315" cy="772795"/>
          </a:xfrm>
          <a:prstGeom prst="rect">
            <a:avLst/>
          </a:prstGeom>
          <a:ln w="27431">
            <a:solidFill>
              <a:srgbClr val="BD830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  <a:spcBef>
                <a:spcPts val="855"/>
              </a:spcBef>
            </a:pPr>
            <a:r>
              <a:rPr sz="1100" b="0" dirty="0">
                <a:latin typeface="Public Sans Light"/>
                <a:cs typeface="Public Sans Light"/>
              </a:rPr>
              <a:t>Council</a:t>
            </a:r>
            <a:r>
              <a:rPr sz="1100" b="0" spc="-45" dirty="0">
                <a:latin typeface="Public Sans Light"/>
                <a:cs typeface="Public Sans Light"/>
              </a:rPr>
              <a:t> </a:t>
            </a:r>
            <a:r>
              <a:rPr sz="1100" b="0" spc="-10" dirty="0">
                <a:latin typeface="Public Sans Light"/>
                <a:cs typeface="Public Sans Light"/>
              </a:rPr>
              <a:t>Committees</a:t>
            </a:r>
            <a:endParaRPr sz="1100">
              <a:latin typeface="Public Sans Light"/>
              <a:cs typeface="Public Sans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7047" y="2441448"/>
            <a:ext cx="1508760" cy="777240"/>
          </a:xfrm>
          <a:prstGeom prst="rect">
            <a:avLst/>
          </a:prstGeom>
          <a:solidFill>
            <a:srgbClr val="BD830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sz="1100" b="0" spc="-10" dirty="0">
                <a:latin typeface="Public Sans Light"/>
                <a:cs typeface="Public Sans Light"/>
              </a:rPr>
              <a:t>Policy</a:t>
            </a:r>
            <a:endParaRPr sz="1100">
              <a:latin typeface="Public Sans Light"/>
              <a:cs typeface="Public Sans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23026" y="2398014"/>
            <a:ext cx="1499870" cy="777240"/>
          </a:xfrm>
          <a:prstGeom prst="rect">
            <a:avLst/>
          </a:prstGeom>
          <a:solidFill>
            <a:srgbClr val="BD830E"/>
          </a:solidFill>
          <a:ln w="4571">
            <a:solidFill>
              <a:srgbClr val="DFC18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358140">
              <a:lnSpc>
                <a:spcPct val="100000"/>
              </a:lnSpc>
              <a:spcBef>
                <a:spcPts val="865"/>
              </a:spcBef>
            </a:pPr>
            <a:r>
              <a:rPr sz="1100" b="0" spc="-10" dirty="0">
                <a:latin typeface="Public Sans Light"/>
                <a:cs typeface="Public Sans Light"/>
              </a:rPr>
              <a:t>Delegations</a:t>
            </a:r>
            <a:endParaRPr sz="1100">
              <a:latin typeface="Public Sans Light"/>
              <a:cs typeface="Public Sans Light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9334" y="3623309"/>
            <a:ext cx="1504187" cy="772667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529333" y="3623309"/>
            <a:ext cx="1504315" cy="772795"/>
          </a:xfrm>
          <a:prstGeom prst="rect">
            <a:avLst/>
          </a:prstGeom>
          <a:ln w="4572">
            <a:solidFill>
              <a:srgbClr val="DFC18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84480">
              <a:lnSpc>
                <a:spcPct val="100000"/>
              </a:lnSpc>
              <a:spcBef>
                <a:spcPts val="855"/>
              </a:spcBef>
            </a:pPr>
            <a:r>
              <a:rPr sz="1100" b="0" dirty="0">
                <a:latin typeface="Public Sans Light"/>
                <a:cs typeface="Public Sans Light"/>
              </a:rPr>
              <a:t>Strategic</a:t>
            </a:r>
            <a:r>
              <a:rPr sz="1100" b="0" spc="-50" dirty="0">
                <a:latin typeface="Public Sans Light"/>
                <a:cs typeface="Public Sans Light"/>
              </a:rPr>
              <a:t> </a:t>
            </a:r>
            <a:r>
              <a:rPr sz="1100" b="0" spc="-20" dirty="0">
                <a:latin typeface="Public Sans Light"/>
                <a:cs typeface="Public Sans Light"/>
              </a:rPr>
              <a:t>Risk</a:t>
            </a:r>
            <a:endParaRPr sz="1100" dirty="0">
              <a:latin typeface="Public Sans Light"/>
              <a:cs typeface="Public Sans Light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16168" y="1129284"/>
            <a:ext cx="1504187" cy="772667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5916167" y="1129283"/>
            <a:ext cx="1504315" cy="772795"/>
          </a:xfrm>
          <a:prstGeom prst="rect">
            <a:avLst/>
          </a:prstGeom>
          <a:ln w="27432">
            <a:solidFill>
              <a:srgbClr val="BD830E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230504" marR="148590" indent="-73660">
              <a:lnSpc>
                <a:spcPts val="1300"/>
              </a:lnSpc>
              <a:spcBef>
                <a:spcPts val="5"/>
              </a:spcBef>
            </a:pPr>
            <a:r>
              <a:rPr sz="1100" b="0" dirty="0">
                <a:latin typeface="Public Sans Light"/>
                <a:cs typeface="Public Sans Light"/>
              </a:rPr>
              <a:t>Academic</a:t>
            </a:r>
            <a:r>
              <a:rPr sz="1100" b="0" spc="-55" dirty="0">
                <a:latin typeface="Public Sans Light"/>
                <a:cs typeface="Public Sans Light"/>
              </a:rPr>
              <a:t> </a:t>
            </a:r>
            <a:r>
              <a:rPr sz="1100" b="0" dirty="0">
                <a:latin typeface="Public Sans Light"/>
                <a:cs typeface="Public Sans Light"/>
              </a:rPr>
              <a:t>Board</a:t>
            </a:r>
            <a:r>
              <a:rPr sz="1100" b="0" spc="-45" dirty="0">
                <a:latin typeface="Public Sans Light"/>
                <a:cs typeface="Public Sans Light"/>
              </a:rPr>
              <a:t> </a:t>
            </a:r>
            <a:r>
              <a:rPr sz="1100" b="0" spc="-50" dirty="0">
                <a:latin typeface="Public Sans Light"/>
                <a:cs typeface="Public Sans Light"/>
              </a:rPr>
              <a:t>&amp; </a:t>
            </a:r>
            <a:r>
              <a:rPr sz="1100" b="0" dirty="0">
                <a:latin typeface="Public Sans Light"/>
                <a:cs typeface="Public Sans Light"/>
              </a:rPr>
              <a:t>sub</a:t>
            </a:r>
            <a:r>
              <a:rPr sz="1100" b="0" spc="-30" dirty="0">
                <a:latin typeface="Public Sans Light"/>
                <a:cs typeface="Public Sans Light"/>
              </a:rPr>
              <a:t> </a:t>
            </a:r>
            <a:r>
              <a:rPr sz="1100" b="0" spc="-10" dirty="0">
                <a:latin typeface="Public Sans Light"/>
                <a:cs typeface="Public Sans Light"/>
              </a:rPr>
              <a:t>committees</a:t>
            </a:r>
            <a:endParaRPr sz="1100">
              <a:latin typeface="Public Sans Light"/>
              <a:cs typeface="Public Sans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14165" y="2398014"/>
            <a:ext cx="1504315" cy="772795"/>
          </a:xfrm>
          <a:prstGeom prst="rect">
            <a:avLst/>
          </a:prstGeom>
          <a:solidFill>
            <a:srgbClr val="BD830E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69240">
              <a:lnSpc>
                <a:spcPct val="100000"/>
              </a:lnSpc>
              <a:spcBef>
                <a:spcPts val="855"/>
              </a:spcBef>
            </a:pPr>
            <a:r>
              <a:rPr sz="1100" b="0" dirty="0">
                <a:latin typeface="Public Sans Light"/>
                <a:cs typeface="Public Sans Light"/>
              </a:rPr>
              <a:t>Internal</a:t>
            </a:r>
            <a:r>
              <a:rPr sz="1100" b="0" spc="-65" dirty="0">
                <a:latin typeface="Public Sans Light"/>
                <a:cs typeface="Public Sans Light"/>
              </a:rPr>
              <a:t> </a:t>
            </a:r>
            <a:r>
              <a:rPr sz="1100" b="0" spc="-10" dirty="0">
                <a:latin typeface="Public Sans Light"/>
                <a:cs typeface="Public Sans Light"/>
              </a:rPr>
              <a:t>Audits</a:t>
            </a:r>
            <a:endParaRPr sz="1100">
              <a:latin typeface="Public Sans Light"/>
              <a:cs typeface="Public Sans Light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18454" y="3623309"/>
            <a:ext cx="1504187" cy="772667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918453" y="3623309"/>
            <a:ext cx="1504315" cy="772795"/>
          </a:xfrm>
          <a:prstGeom prst="rect">
            <a:avLst/>
          </a:prstGeom>
          <a:ln w="4571">
            <a:solidFill>
              <a:srgbClr val="DFC18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310515">
              <a:lnSpc>
                <a:spcPct val="100000"/>
              </a:lnSpc>
              <a:spcBef>
                <a:spcPts val="844"/>
              </a:spcBef>
            </a:pPr>
            <a:r>
              <a:rPr sz="1100" b="0" dirty="0">
                <a:latin typeface="Public Sans Light"/>
                <a:cs typeface="Public Sans Light"/>
              </a:rPr>
              <a:t>Fraud</a:t>
            </a:r>
            <a:r>
              <a:rPr sz="1100" b="0" spc="-15" dirty="0">
                <a:latin typeface="Public Sans Light"/>
                <a:cs typeface="Public Sans Light"/>
              </a:rPr>
              <a:t> </a:t>
            </a:r>
            <a:r>
              <a:rPr sz="1100" b="0" spc="-10" dirty="0">
                <a:latin typeface="Public Sans Light"/>
                <a:cs typeface="Public Sans Light"/>
              </a:rPr>
              <a:t>control</a:t>
            </a:r>
            <a:endParaRPr sz="1100">
              <a:latin typeface="Public Sans Light"/>
              <a:cs typeface="Public Sans Ligh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74369" y="889253"/>
            <a:ext cx="7777480" cy="3794760"/>
          </a:xfrm>
          <a:custGeom>
            <a:avLst/>
            <a:gdLst/>
            <a:ahLst/>
            <a:cxnLst/>
            <a:rect l="l" t="t" r="r" b="b"/>
            <a:pathLst>
              <a:path w="7777480" h="3794760">
                <a:moveTo>
                  <a:pt x="0" y="0"/>
                </a:moveTo>
                <a:lnTo>
                  <a:pt x="7776972" y="0"/>
                </a:lnTo>
                <a:lnTo>
                  <a:pt x="7776972" y="3794760"/>
                </a:lnTo>
                <a:lnTo>
                  <a:pt x="0" y="3794760"/>
                </a:lnTo>
                <a:lnTo>
                  <a:pt x="0" y="0"/>
                </a:lnTo>
                <a:close/>
              </a:path>
            </a:pathLst>
          </a:custGeom>
          <a:ln w="13716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5" dirty="0"/>
              <a:t>19</a:t>
            </a:fld>
            <a:endParaRPr spc="5" dirty="0"/>
          </a:p>
        </p:txBody>
      </p:sp>
      <p:sp>
        <p:nvSpPr>
          <p:cNvPr id="20" name="object 20"/>
          <p:cNvSpPr txBox="1"/>
          <p:nvPr/>
        </p:nvSpPr>
        <p:spPr>
          <a:xfrm>
            <a:off x="8314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5"/>
              </a:spcBef>
            </a:pPr>
            <a:r>
              <a:rPr b="1" dirty="0"/>
              <a:t>WHAT</a:t>
            </a:r>
            <a:r>
              <a:rPr b="1" spc="-70" dirty="0"/>
              <a:t> </a:t>
            </a:r>
            <a:r>
              <a:rPr b="1" dirty="0"/>
              <a:t>IS</a:t>
            </a:r>
            <a:r>
              <a:rPr b="1" spc="45" dirty="0"/>
              <a:t> </a:t>
            </a:r>
            <a:r>
              <a:rPr b="1" spc="-10" dirty="0"/>
              <a:t>GOVERNANCE?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b="0" spc="5" dirty="0">
                <a:latin typeface="Arial"/>
                <a:cs typeface="Arial"/>
              </a:rPr>
              <a:t>2</a:t>
            </a:fld>
            <a:endParaRPr b="0" spc="5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440" y="895350"/>
            <a:ext cx="8453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i="1" dirty="0">
                <a:solidFill>
                  <a:schemeClr val="tx1"/>
                </a:solidFill>
                <a:latin typeface="Public Sans" pitchFamily="2" charset="0"/>
              </a:rPr>
              <a:t>Governance informs an organisation’s conduct, decision-making and practice. It supports an organisation to realise its ambition.</a:t>
            </a:r>
          </a:p>
          <a:p>
            <a:endParaRPr lang="en-AU" sz="2000" i="1" dirty="0">
              <a:solidFill>
                <a:schemeClr val="tx1"/>
              </a:solidFill>
              <a:latin typeface="Public Sans" pitchFamily="2" charset="0"/>
            </a:endParaRPr>
          </a:p>
          <a:p>
            <a:r>
              <a:rPr lang="en-AU" sz="2000" i="1" dirty="0">
                <a:solidFill>
                  <a:schemeClr val="tx1"/>
                </a:solidFill>
                <a:latin typeface="Public Sans" pitchFamily="2" charset="0"/>
              </a:rPr>
              <a:t>Good governance is built upon four key principles: </a:t>
            </a:r>
          </a:p>
          <a:p>
            <a:r>
              <a:rPr lang="en-AU" sz="2000" i="1" dirty="0">
                <a:solidFill>
                  <a:schemeClr val="tx1"/>
                </a:solidFill>
                <a:latin typeface="Public Sans" pitchFamily="2" charset="0"/>
              </a:rPr>
              <a:t>accountability, transparency, fairness and responsibility.</a:t>
            </a:r>
          </a:p>
          <a:p>
            <a:endParaRPr lang="en-AU" sz="2000" i="1" dirty="0">
              <a:solidFill>
                <a:schemeClr val="tx1"/>
              </a:solidFill>
              <a:latin typeface="Public Sans" pitchFamily="2" charset="0"/>
            </a:endParaRPr>
          </a:p>
          <a:p>
            <a:r>
              <a:rPr lang="en-AU" sz="2000" i="1" dirty="0">
                <a:solidFill>
                  <a:schemeClr val="tx1"/>
                </a:solidFill>
                <a:latin typeface="Public Sans" pitchFamily="2" charset="0"/>
              </a:rPr>
              <a:t>It is a framework that informs the rules, relationships, systems and processes around which authority is exercised and controlled and how those in control are held to account.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536" y="0"/>
            <a:ext cx="1243583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-247650"/>
            <a:ext cx="7243445" cy="894476"/>
          </a:xfrm>
          <a:prstGeom prst="rect">
            <a:avLst/>
          </a:prstGeom>
        </p:spPr>
        <p:txBody>
          <a:bodyPr vert="horz" wrap="square" lIns="0" tIns="52006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4095"/>
              </a:spcBef>
            </a:pPr>
            <a:r>
              <a:rPr lang="en-AU" sz="2400" dirty="0"/>
              <a:t>CONTACT US: </a:t>
            </a:r>
            <a:endParaRPr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1485044" y="742950"/>
            <a:ext cx="6211156" cy="205825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en-AU" sz="1400" dirty="0">
              <a:latin typeface="Public Sans"/>
              <a:cs typeface="Public Sans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AU" sz="1400" u="sng" dirty="0">
                <a:uFill>
                  <a:solidFill>
                    <a:srgbClr val="BD830E"/>
                  </a:solidFill>
                </a:uFill>
                <a:hlinkClick r:id="rId3"/>
              </a:rPr>
              <a:t>https://services.anu.edu.au/business-units/corporate-governance-risk-</a:t>
            </a:r>
            <a:r>
              <a:rPr lang="en-AU" sz="1400" u="sng" spc="-10" dirty="0">
                <a:uFill>
                  <a:solidFill>
                    <a:srgbClr val="BD830E"/>
                  </a:solidFill>
                </a:uFill>
                <a:hlinkClick r:id="rId3"/>
              </a:rPr>
              <a:t>office</a:t>
            </a:r>
            <a:endParaRPr lang="en-AU" sz="1400" dirty="0">
              <a:latin typeface="Public Sans"/>
              <a:cs typeface="Public Sans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en-AU" sz="1400" dirty="0">
              <a:latin typeface="Public Sans"/>
              <a:cs typeface="Public Sans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AU" sz="1400" dirty="0">
                <a:latin typeface="Public Sans"/>
                <a:cs typeface="Public Sans"/>
              </a:rPr>
              <a:t>Belinda Farrelly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AU" sz="1400" dirty="0">
                <a:latin typeface="Public Sans"/>
                <a:cs typeface="Public Sans"/>
              </a:rPr>
              <a:t>University Secretary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AU" sz="1400" dirty="0">
                <a:latin typeface="Public Sans"/>
                <a:cs typeface="Public Sans"/>
              </a:rPr>
              <a:t>Director, Governance and Risk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AU" sz="1400" dirty="0">
                <a:latin typeface="Public Sans"/>
                <a:cs typeface="Public Sans"/>
              </a:rPr>
              <a:t>E: </a:t>
            </a:r>
            <a:r>
              <a:rPr lang="en-AU" sz="1400" dirty="0">
                <a:latin typeface="Public Sans"/>
                <a:cs typeface="Public Sans"/>
                <a:hlinkClick r:id="rId4"/>
              </a:rPr>
              <a:t>belinda.Farrelly@anu.edu.au</a:t>
            </a:r>
            <a:endParaRPr lang="en-AU" sz="1400" dirty="0">
              <a:latin typeface="Public Sans"/>
              <a:cs typeface="Public Sans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AU" sz="1400" dirty="0">
                <a:latin typeface="Public Sans"/>
                <a:cs typeface="Public Sans"/>
              </a:rPr>
              <a:t>E: </a:t>
            </a:r>
            <a:r>
              <a:rPr lang="en-AU" sz="1400" dirty="0">
                <a:latin typeface="Public Sans"/>
                <a:cs typeface="Public Sans"/>
                <a:hlinkClick r:id="rId5"/>
              </a:rPr>
              <a:t>director.governance@anu.edu.au</a:t>
            </a:r>
            <a:r>
              <a:rPr lang="en-AU" sz="1400" dirty="0">
                <a:latin typeface="Public Sans"/>
                <a:cs typeface="Public Sans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en-AU" sz="1400" dirty="0">
              <a:latin typeface="Public Sans"/>
              <a:cs typeface="Public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AU" b="1" dirty="0"/>
              <a:t>ANU GOVERNING INSTRUMENTS</a:t>
            </a:r>
            <a:endParaRPr b="1" spc="-2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b="0" spc="5" dirty="0">
                <a:latin typeface="Arial"/>
                <a:cs typeface="Arial"/>
              </a:rPr>
              <a:t>3</a:t>
            </a:fld>
            <a:endParaRPr b="0" spc="5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299" y="921955"/>
            <a:ext cx="7995284" cy="36285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AU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i="1" dirty="0">
                <a:solidFill>
                  <a:schemeClr val="tx1"/>
                </a:solidFill>
                <a:latin typeface="Public Sans" pitchFamily="2" charset="0"/>
              </a:rPr>
              <a:t>Australian National University Act 1991</a:t>
            </a:r>
          </a:p>
          <a:p>
            <a:pPr marL="357188"/>
            <a:r>
              <a:rPr lang="en-AU" sz="1500" i="1" dirty="0">
                <a:solidFill>
                  <a:schemeClr val="tx1"/>
                </a:solidFill>
                <a:latin typeface="Public Sans" pitchFamily="2" charset="0"/>
              </a:rPr>
              <a:t>(Note: New Bill has been drafted to replace ANU Act 1991 but remains under discussion) </a:t>
            </a:r>
          </a:p>
          <a:p>
            <a:endParaRPr lang="en-AU" sz="2000" i="1" dirty="0">
              <a:solidFill>
                <a:schemeClr val="tx1"/>
              </a:solidFill>
              <a:latin typeface="Public Sans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i="1" dirty="0">
                <a:solidFill>
                  <a:schemeClr val="tx1"/>
                </a:solidFill>
                <a:latin typeface="Public Sans" pitchFamily="2" charset="0"/>
              </a:rPr>
              <a:t>Public Governance, Performance and Accountability Act 2013 </a:t>
            </a:r>
            <a:br>
              <a:rPr lang="en-AU" sz="2000" i="1" dirty="0">
                <a:solidFill>
                  <a:schemeClr val="tx1"/>
                </a:solidFill>
                <a:latin typeface="Public Sans" pitchFamily="2" charset="0"/>
              </a:rPr>
            </a:br>
            <a:r>
              <a:rPr lang="en-AU" sz="2000" i="1" dirty="0">
                <a:solidFill>
                  <a:schemeClr val="tx1"/>
                </a:solidFill>
                <a:latin typeface="Public Sans" pitchFamily="2" charset="0"/>
              </a:rPr>
              <a:t>(“PGPA Act”)</a:t>
            </a:r>
          </a:p>
          <a:p>
            <a:endParaRPr lang="en-AU" sz="2000" i="1" dirty="0">
              <a:solidFill>
                <a:schemeClr val="tx1"/>
              </a:solidFill>
              <a:latin typeface="Public Sans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i="1" dirty="0">
                <a:solidFill>
                  <a:schemeClr val="tx1"/>
                </a:solidFill>
                <a:latin typeface="Public Sans" pitchFamily="2" charset="0"/>
              </a:rPr>
              <a:t>Higher Education Standards Framework (Threshold Standards) 2021</a:t>
            </a:r>
          </a:p>
          <a:p>
            <a:pPr marL="12700" marR="5080">
              <a:lnSpc>
                <a:spcPct val="100499"/>
              </a:lnSpc>
            </a:pPr>
            <a:endParaRPr lang="en-AU" sz="2000" i="1" spc="-20" dirty="0">
              <a:latin typeface="Public Sans"/>
              <a:cs typeface="Public Sans"/>
            </a:endParaRPr>
          </a:p>
          <a:p>
            <a:pPr marL="12700" marR="5080">
              <a:lnSpc>
                <a:spcPct val="100499"/>
              </a:lnSpc>
            </a:pPr>
            <a:endParaRPr lang="en-AU" sz="2000" i="1" spc="-20" dirty="0">
              <a:latin typeface="Public Sans"/>
              <a:cs typeface="Public Sans"/>
            </a:endParaRPr>
          </a:p>
          <a:p>
            <a:pPr marL="12700" marR="5080">
              <a:lnSpc>
                <a:spcPct val="100499"/>
              </a:lnSpc>
            </a:pPr>
            <a:endParaRPr sz="2000" dirty="0">
              <a:latin typeface="Public Sans"/>
              <a:cs typeface="Public San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AU" b="1" dirty="0"/>
              <a:t>ANU GOVERNING FRAMEWORK INFORMED BY:</a:t>
            </a:r>
            <a:endParaRPr b="1" spc="-2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b="0" spc="5" dirty="0">
                <a:latin typeface="Arial"/>
                <a:cs typeface="Arial"/>
              </a:rPr>
              <a:t>4</a:t>
            </a:fld>
            <a:endParaRPr b="0" spc="5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299" y="921955"/>
            <a:ext cx="7995284" cy="34131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AU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i="1" dirty="0">
                <a:solidFill>
                  <a:schemeClr val="tx1"/>
                </a:solidFill>
                <a:latin typeface="Public Sans" pitchFamily="2" charset="0"/>
              </a:rPr>
              <a:t>Voluntary Code of Best Practice for the Governance of Australian Universities </a:t>
            </a:r>
          </a:p>
          <a:p>
            <a:pPr marL="357188"/>
            <a:r>
              <a:rPr lang="en-AU" sz="1500" i="1" dirty="0">
                <a:solidFill>
                  <a:schemeClr val="tx1"/>
                </a:solidFill>
                <a:latin typeface="Public Sans" pitchFamily="2" charset="0"/>
              </a:rPr>
              <a:t>(Approved by Ministerial Council for Tertiary Education and Employment, July 2021)</a:t>
            </a:r>
          </a:p>
          <a:p>
            <a:pPr marL="357188"/>
            <a:endParaRPr lang="en-AU" i="1" dirty="0">
              <a:solidFill>
                <a:schemeClr val="tx1"/>
              </a:solidFill>
              <a:latin typeface="Public Sans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i="1" dirty="0">
                <a:solidFill>
                  <a:schemeClr val="tx1"/>
                </a:solidFill>
                <a:latin typeface="Public Sans" pitchFamily="2" charset="0"/>
              </a:rPr>
              <a:t>Corporate Governance Principles and Recommendations of the ASX Corporate Governance Council</a:t>
            </a:r>
          </a:p>
          <a:p>
            <a:pPr marL="357188"/>
            <a:r>
              <a:rPr lang="en-AU" sz="1500" i="1" dirty="0">
                <a:solidFill>
                  <a:schemeClr val="tx1"/>
                </a:solidFill>
                <a:latin typeface="Public Sans" pitchFamily="2" charset="0"/>
              </a:rPr>
              <a:t>(University benchmarks its governance arrangement against principles to extent they are applicable)</a:t>
            </a:r>
          </a:p>
          <a:p>
            <a:pPr marL="12700" marR="5080">
              <a:lnSpc>
                <a:spcPct val="100499"/>
              </a:lnSpc>
            </a:pPr>
            <a:endParaRPr lang="en-AU" sz="2000" i="1" spc="-20" dirty="0">
              <a:latin typeface="Public Sans"/>
              <a:cs typeface="Public Sans"/>
            </a:endParaRPr>
          </a:p>
          <a:p>
            <a:pPr marL="12700" marR="5080">
              <a:lnSpc>
                <a:spcPct val="100499"/>
              </a:lnSpc>
            </a:pPr>
            <a:endParaRPr lang="en-AU" sz="2000" i="1" spc="-20" dirty="0">
              <a:latin typeface="Public Sans"/>
              <a:cs typeface="Public Sans"/>
            </a:endParaRPr>
          </a:p>
          <a:p>
            <a:pPr marL="12700" marR="5080">
              <a:lnSpc>
                <a:spcPct val="100499"/>
              </a:lnSpc>
            </a:pPr>
            <a:endParaRPr sz="2000" dirty="0">
              <a:latin typeface="Public Sans"/>
              <a:cs typeface="Public San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8722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20274" y="4198414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293" y="0"/>
                </a:lnTo>
              </a:path>
            </a:pathLst>
          </a:custGeom>
          <a:ln w="3682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21466" y="339470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5293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21466" y="2987801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35293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21466" y="2562605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5293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21466" y="2151126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35293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21466" y="1748789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35293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21466" y="1383030"/>
            <a:ext cx="0" cy="68580"/>
          </a:xfrm>
          <a:custGeom>
            <a:avLst/>
            <a:gdLst/>
            <a:ahLst/>
            <a:cxnLst/>
            <a:rect l="l" t="t" r="r" b="b"/>
            <a:pathLst>
              <a:path h="68580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35293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21466" y="998982"/>
            <a:ext cx="0" cy="86995"/>
          </a:xfrm>
          <a:custGeom>
            <a:avLst/>
            <a:gdLst/>
            <a:ahLst/>
            <a:cxnLst/>
            <a:rect l="l" t="t" r="r" b="b"/>
            <a:pathLst>
              <a:path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35293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780929" y="872336"/>
            <a:ext cx="5322570" cy="2956560"/>
            <a:chOff x="374777" y="690244"/>
            <a:chExt cx="5322570" cy="2956560"/>
          </a:xfrm>
        </p:grpSpPr>
        <p:sp>
          <p:nvSpPr>
            <p:cNvPr id="13" name="object 13"/>
            <p:cNvSpPr/>
            <p:nvPr/>
          </p:nvSpPr>
          <p:spPr>
            <a:xfrm>
              <a:off x="4256531" y="3323843"/>
              <a:ext cx="0" cy="313690"/>
            </a:xfrm>
            <a:custGeom>
              <a:avLst/>
              <a:gdLst/>
              <a:ahLst/>
              <a:cxnLst/>
              <a:rect l="l" t="t" r="r" b="b"/>
              <a:pathLst>
                <a:path h="313689">
                  <a:moveTo>
                    <a:pt x="0" y="0"/>
                  </a:moveTo>
                  <a:lnTo>
                    <a:pt x="0" y="313181"/>
                  </a:lnTo>
                </a:path>
              </a:pathLst>
            </a:custGeom>
            <a:ln w="18288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58299" y="1241297"/>
              <a:ext cx="0" cy="2094864"/>
            </a:xfrm>
            <a:custGeom>
              <a:avLst/>
              <a:gdLst/>
              <a:ahLst/>
              <a:cxnLst/>
              <a:rect l="l" t="t" r="r" b="b"/>
              <a:pathLst>
                <a:path h="2094864">
                  <a:moveTo>
                    <a:pt x="0" y="804671"/>
                  </a:moveTo>
                  <a:lnTo>
                    <a:pt x="0" y="2094623"/>
                  </a:lnTo>
                </a:path>
                <a:path h="2094864">
                  <a:moveTo>
                    <a:pt x="0" y="0"/>
                  </a:moveTo>
                  <a:lnTo>
                    <a:pt x="0" y="260603"/>
                  </a:lnTo>
                </a:path>
              </a:pathLst>
            </a:custGeom>
            <a:ln w="37007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1762" y="697229"/>
              <a:ext cx="5308600" cy="544195"/>
            </a:xfrm>
            <a:custGeom>
              <a:avLst/>
              <a:gdLst/>
              <a:ahLst/>
              <a:cxnLst/>
              <a:rect l="l" t="t" r="r" b="b"/>
              <a:pathLst>
                <a:path w="5308600" h="544194">
                  <a:moveTo>
                    <a:pt x="5308092" y="0"/>
                  </a:moveTo>
                  <a:lnTo>
                    <a:pt x="0" y="0"/>
                  </a:lnTo>
                  <a:lnTo>
                    <a:pt x="0" y="544068"/>
                  </a:lnTo>
                  <a:lnTo>
                    <a:pt x="5308092" y="544068"/>
                  </a:lnTo>
                  <a:lnTo>
                    <a:pt x="5308092" y="0"/>
                  </a:lnTo>
                  <a:close/>
                </a:path>
              </a:pathLst>
            </a:custGeom>
            <a:solidFill>
              <a:srgbClr val="5F42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1762" y="697229"/>
              <a:ext cx="5308600" cy="544195"/>
            </a:xfrm>
            <a:custGeom>
              <a:avLst/>
              <a:gdLst/>
              <a:ahLst/>
              <a:cxnLst/>
              <a:rect l="l" t="t" r="r" b="b"/>
              <a:pathLst>
                <a:path w="5308600" h="544194">
                  <a:moveTo>
                    <a:pt x="0" y="0"/>
                  </a:moveTo>
                  <a:lnTo>
                    <a:pt x="5308092" y="0"/>
                  </a:lnTo>
                  <a:lnTo>
                    <a:pt x="5308092" y="544068"/>
                  </a:lnTo>
                  <a:lnTo>
                    <a:pt x="0" y="544068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46950" y="71765"/>
            <a:ext cx="510982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/>
              <a:t>GOVERNANCE</a:t>
            </a:r>
            <a:r>
              <a:rPr b="1" spc="-90" dirty="0"/>
              <a:t> </a:t>
            </a:r>
            <a:r>
              <a:rPr b="1" spc="-10" dirty="0"/>
              <a:t>STRUCTURE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91906" y="985419"/>
            <a:ext cx="369125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COMMONWEALTH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PARLIAMENT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80929" y="1677008"/>
            <a:ext cx="5322570" cy="558165"/>
            <a:chOff x="374777" y="1494916"/>
            <a:chExt cx="5322570" cy="558165"/>
          </a:xfrm>
        </p:grpSpPr>
        <p:sp>
          <p:nvSpPr>
            <p:cNvPr id="20" name="object 20"/>
            <p:cNvSpPr/>
            <p:nvPr/>
          </p:nvSpPr>
          <p:spPr>
            <a:xfrm>
              <a:off x="381762" y="1501901"/>
              <a:ext cx="5308600" cy="544195"/>
            </a:xfrm>
            <a:custGeom>
              <a:avLst/>
              <a:gdLst/>
              <a:ahLst/>
              <a:cxnLst/>
              <a:rect l="l" t="t" r="r" b="b"/>
              <a:pathLst>
                <a:path w="5308600" h="544194">
                  <a:moveTo>
                    <a:pt x="5308092" y="0"/>
                  </a:moveTo>
                  <a:lnTo>
                    <a:pt x="0" y="0"/>
                  </a:lnTo>
                  <a:lnTo>
                    <a:pt x="0" y="544068"/>
                  </a:lnTo>
                  <a:lnTo>
                    <a:pt x="5308092" y="544068"/>
                  </a:lnTo>
                  <a:lnTo>
                    <a:pt x="5308092" y="0"/>
                  </a:lnTo>
                  <a:close/>
                </a:path>
              </a:pathLst>
            </a:custGeom>
            <a:solidFill>
              <a:srgbClr val="DFC1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1762" y="1501901"/>
              <a:ext cx="5308600" cy="544195"/>
            </a:xfrm>
            <a:custGeom>
              <a:avLst/>
              <a:gdLst/>
              <a:ahLst/>
              <a:cxnLst/>
              <a:rect l="l" t="t" r="r" b="b"/>
              <a:pathLst>
                <a:path w="5308600" h="544194">
                  <a:moveTo>
                    <a:pt x="0" y="0"/>
                  </a:moveTo>
                  <a:lnTo>
                    <a:pt x="5308092" y="0"/>
                  </a:lnTo>
                  <a:lnTo>
                    <a:pt x="5308092" y="544068"/>
                  </a:lnTo>
                  <a:lnTo>
                    <a:pt x="0" y="544068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913214" y="1788694"/>
            <a:ext cx="10464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COUNCIL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87913" y="2520669"/>
            <a:ext cx="5308600" cy="1811020"/>
            <a:chOff x="381761" y="2338577"/>
            <a:chExt cx="5308600" cy="1811020"/>
          </a:xfrm>
        </p:grpSpPr>
        <p:sp>
          <p:nvSpPr>
            <p:cNvPr id="24" name="object 24"/>
            <p:cNvSpPr/>
            <p:nvPr/>
          </p:nvSpPr>
          <p:spPr>
            <a:xfrm>
              <a:off x="958722" y="3305555"/>
              <a:ext cx="0" cy="327025"/>
            </a:xfrm>
            <a:custGeom>
              <a:avLst/>
              <a:gdLst/>
              <a:ahLst/>
              <a:cxnLst/>
              <a:rect l="l" t="t" r="r" b="b"/>
              <a:pathLst>
                <a:path h="327025">
                  <a:moveTo>
                    <a:pt x="0" y="0"/>
                  </a:moveTo>
                  <a:lnTo>
                    <a:pt x="0" y="326898"/>
                  </a:lnTo>
                </a:path>
              </a:pathLst>
            </a:custGeom>
            <a:ln w="24637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387851" y="3314700"/>
              <a:ext cx="0" cy="331470"/>
            </a:xfrm>
            <a:custGeom>
              <a:avLst/>
              <a:gdLst/>
              <a:ahLst/>
              <a:cxnLst/>
              <a:rect l="l" t="t" r="r" b="b"/>
              <a:pathLst>
                <a:path h="331470">
                  <a:moveTo>
                    <a:pt x="0" y="0"/>
                  </a:moveTo>
                  <a:lnTo>
                    <a:pt x="0" y="331469"/>
                  </a:lnTo>
                </a:path>
              </a:pathLst>
            </a:custGeom>
            <a:ln w="18288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1761" y="2338577"/>
              <a:ext cx="5308600" cy="544195"/>
            </a:xfrm>
            <a:custGeom>
              <a:avLst/>
              <a:gdLst/>
              <a:ahLst/>
              <a:cxnLst/>
              <a:rect l="l" t="t" r="r" b="b"/>
              <a:pathLst>
                <a:path w="5308600" h="544194">
                  <a:moveTo>
                    <a:pt x="5308092" y="0"/>
                  </a:moveTo>
                  <a:lnTo>
                    <a:pt x="0" y="0"/>
                  </a:lnTo>
                  <a:lnTo>
                    <a:pt x="0" y="544068"/>
                  </a:lnTo>
                  <a:lnTo>
                    <a:pt x="5308092" y="544068"/>
                  </a:lnTo>
                  <a:lnTo>
                    <a:pt x="5308092" y="0"/>
                  </a:lnTo>
                  <a:close/>
                </a:path>
              </a:pathLst>
            </a:custGeom>
            <a:solidFill>
              <a:srgbClr val="BD83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58722" y="4053077"/>
              <a:ext cx="0" cy="96520"/>
            </a:xfrm>
            <a:custGeom>
              <a:avLst/>
              <a:gdLst/>
              <a:ahLst/>
              <a:cxnLst/>
              <a:rect l="l" t="t" r="r" b="b"/>
              <a:pathLst>
                <a:path h="96520">
                  <a:moveTo>
                    <a:pt x="0" y="0"/>
                  </a:moveTo>
                  <a:lnTo>
                    <a:pt x="0" y="96012"/>
                  </a:lnTo>
                </a:path>
              </a:pathLst>
            </a:custGeom>
            <a:ln w="24637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418170" y="2626893"/>
            <a:ext cx="40386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VICE-CHANCELLOR</a:t>
            </a: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PRESIDENT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780929" y="3496728"/>
            <a:ext cx="3893820" cy="745490"/>
            <a:chOff x="374777" y="3314636"/>
            <a:chExt cx="3893820" cy="745490"/>
          </a:xfrm>
        </p:grpSpPr>
        <p:sp>
          <p:nvSpPr>
            <p:cNvPr id="31" name="object 31"/>
            <p:cNvSpPr/>
            <p:nvPr/>
          </p:nvSpPr>
          <p:spPr>
            <a:xfrm>
              <a:off x="955547" y="3323843"/>
              <a:ext cx="3303904" cy="0"/>
            </a:xfrm>
            <a:custGeom>
              <a:avLst/>
              <a:gdLst/>
              <a:ahLst/>
              <a:cxnLst/>
              <a:rect l="l" t="t" r="r" b="b"/>
              <a:pathLst>
                <a:path w="3303904">
                  <a:moveTo>
                    <a:pt x="0" y="0"/>
                  </a:moveTo>
                  <a:lnTo>
                    <a:pt x="3303612" y="0"/>
                  </a:lnTo>
                </a:path>
              </a:pathLst>
            </a:custGeom>
            <a:ln w="18288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81762" y="3632453"/>
              <a:ext cx="782320" cy="421005"/>
            </a:xfrm>
            <a:custGeom>
              <a:avLst/>
              <a:gdLst/>
              <a:ahLst/>
              <a:cxnLst/>
              <a:rect l="l" t="t" r="r" b="b"/>
              <a:pathLst>
                <a:path w="782319" h="421004">
                  <a:moveTo>
                    <a:pt x="781812" y="0"/>
                  </a:moveTo>
                  <a:lnTo>
                    <a:pt x="0" y="0"/>
                  </a:lnTo>
                  <a:lnTo>
                    <a:pt x="0" y="420624"/>
                  </a:lnTo>
                  <a:lnTo>
                    <a:pt x="781812" y="420624"/>
                  </a:lnTo>
                  <a:lnTo>
                    <a:pt x="781812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81762" y="3632453"/>
              <a:ext cx="782320" cy="421005"/>
            </a:xfrm>
            <a:custGeom>
              <a:avLst/>
              <a:gdLst/>
              <a:ahLst/>
              <a:cxnLst/>
              <a:rect l="l" t="t" r="r" b="b"/>
              <a:pathLst>
                <a:path w="782319" h="421004">
                  <a:moveTo>
                    <a:pt x="0" y="0"/>
                  </a:moveTo>
                  <a:lnTo>
                    <a:pt x="781812" y="0"/>
                  </a:lnTo>
                  <a:lnTo>
                    <a:pt x="781812" y="420624"/>
                  </a:lnTo>
                  <a:lnTo>
                    <a:pt x="0" y="420624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874710" y="3930422"/>
            <a:ext cx="602615" cy="1803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23189">
              <a:lnSpc>
                <a:spcPct val="102000"/>
              </a:lnSpc>
              <a:spcBef>
                <a:spcPts val="90"/>
              </a:spcBef>
            </a:pP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Deputy</a:t>
            </a:r>
            <a:r>
              <a:rPr sz="500" spc="2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Vice-</a:t>
            </a:r>
            <a:r>
              <a:rPr sz="5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Chancellor</a:t>
            </a:r>
            <a:r>
              <a:rPr sz="500" spc="6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(Academic)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2612142" y="3812885"/>
            <a:ext cx="782320" cy="439420"/>
            <a:chOff x="2999104" y="3639184"/>
            <a:chExt cx="782320" cy="439420"/>
          </a:xfrm>
        </p:grpSpPr>
        <p:sp>
          <p:nvSpPr>
            <p:cNvPr id="36" name="object 36"/>
            <p:cNvSpPr/>
            <p:nvPr/>
          </p:nvSpPr>
          <p:spPr>
            <a:xfrm>
              <a:off x="3006089" y="3646169"/>
              <a:ext cx="768350" cy="425450"/>
            </a:xfrm>
            <a:custGeom>
              <a:avLst/>
              <a:gdLst/>
              <a:ahLst/>
              <a:cxnLst/>
              <a:rect l="l" t="t" r="r" b="b"/>
              <a:pathLst>
                <a:path w="768350" h="425450">
                  <a:moveTo>
                    <a:pt x="768096" y="0"/>
                  </a:moveTo>
                  <a:lnTo>
                    <a:pt x="0" y="0"/>
                  </a:lnTo>
                  <a:lnTo>
                    <a:pt x="0" y="425195"/>
                  </a:lnTo>
                  <a:lnTo>
                    <a:pt x="768096" y="425195"/>
                  </a:lnTo>
                  <a:lnTo>
                    <a:pt x="768096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006089" y="3646169"/>
              <a:ext cx="768350" cy="425450"/>
            </a:xfrm>
            <a:custGeom>
              <a:avLst/>
              <a:gdLst/>
              <a:ahLst/>
              <a:cxnLst/>
              <a:rect l="l" t="t" r="r" b="b"/>
              <a:pathLst>
                <a:path w="768350" h="425450">
                  <a:moveTo>
                    <a:pt x="0" y="0"/>
                  </a:moveTo>
                  <a:lnTo>
                    <a:pt x="768096" y="0"/>
                  </a:lnTo>
                  <a:lnTo>
                    <a:pt x="768096" y="425195"/>
                  </a:lnTo>
                  <a:lnTo>
                    <a:pt x="0" y="425195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754427" y="3858532"/>
            <a:ext cx="4870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15" algn="ctr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Deputy</a:t>
            </a:r>
            <a:r>
              <a:rPr sz="500" spc="2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Vice-</a:t>
            </a:r>
            <a:r>
              <a:rPr sz="5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Chancellor</a:t>
            </a:r>
            <a:r>
              <a:rPr sz="5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(International</a:t>
            </a:r>
            <a:r>
              <a:rPr sz="500" spc="65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805809"/>
                </a:solidFill>
                <a:latin typeface="Calibri"/>
                <a:cs typeface="Calibri"/>
              </a:rPr>
              <a:t>and</a:t>
            </a:r>
            <a:r>
              <a:rPr sz="5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Corporate)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780929" y="4324196"/>
            <a:ext cx="786765" cy="370840"/>
            <a:chOff x="374777" y="4142104"/>
            <a:chExt cx="786765" cy="370840"/>
          </a:xfrm>
        </p:grpSpPr>
        <p:sp>
          <p:nvSpPr>
            <p:cNvPr id="40" name="object 40"/>
            <p:cNvSpPr/>
            <p:nvPr/>
          </p:nvSpPr>
          <p:spPr>
            <a:xfrm>
              <a:off x="381762" y="4149089"/>
              <a:ext cx="772795" cy="356870"/>
            </a:xfrm>
            <a:custGeom>
              <a:avLst/>
              <a:gdLst/>
              <a:ahLst/>
              <a:cxnLst/>
              <a:rect l="l" t="t" r="r" b="b"/>
              <a:pathLst>
                <a:path w="772794" h="356870">
                  <a:moveTo>
                    <a:pt x="772668" y="0"/>
                  </a:moveTo>
                  <a:lnTo>
                    <a:pt x="0" y="0"/>
                  </a:lnTo>
                  <a:lnTo>
                    <a:pt x="0" y="356616"/>
                  </a:lnTo>
                  <a:lnTo>
                    <a:pt x="772668" y="356616"/>
                  </a:lnTo>
                  <a:lnTo>
                    <a:pt x="772668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1762" y="4149089"/>
              <a:ext cx="772795" cy="356870"/>
            </a:xfrm>
            <a:custGeom>
              <a:avLst/>
              <a:gdLst/>
              <a:ahLst/>
              <a:cxnLst/>
              <a:rect l="l" t="t" r="r" b="b"/>
              <a:pathLst>
                <a:path w="772794" h="356870">
                  <a:moveTo>
                    <a:pt x="0" y="0"/>
                  </a:moveTo>
                  <a:lnTo>
                    <a:pt x="772668" y="0"/>
                  </a:lnTo>
                  <a:lnTo>
                    <a:pt x="772668" y="356616"/>
                  </a:lnTo>
                  <a:lnTo>
                    <a:pt x="0" y="356616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893075" y="4413022"/>
            <a:ext cx="560705" cy="1803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3335">
              <a:lnSpc>
                <a:spcPct val="102000"/>
              </a:lnSpc>
              <a:spcBef>
                <a:spcPts val="90"/>
              </a:spcBef>
            </a:pPr>
            <a:r>
              <a:rPr sz="500" dirty="0">
                <a:solidFill>
                  <a:srgbClr val="805809"/>
                </a:solidFill>
                <a:latin typeface="Calibri"/>
                <a:cs typeface="Calibri"/>
              </a:rPr>
              <a:t>Pro</a:t>
            </a:r>
            <a:r>
              <a:rPr sz="500" spc="2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Vice-Chancellor</a:t>
            </a:r>
            <a:r>
              <a:rPr sz="5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dirty="0">
                <a:solidFill>
                  <a:srgbClr val="805809"/>
                </a:solidFill>
                <a:latin typeface="Calibri"/>
                <a:cs typeface="Calibri"/>
              </a:rPr>
              <a:t>(Education</a:t>
            </a:r>
            <a:r>
              <a:rPr sz="500" spc="-35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dirty="0">
                <a:solidFill>
                  <a:srgbClr val="805809"/>
                </a:solidFill>
                <a:latin typeface="Calibri"/>
                <a:cs typeface="Calibri"/>
              </a:rPr>
              <a:t>&amp;</a:t>
            </a:r>
            <a:r>
              <a:rPr sz="500" spc="-25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Digital)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612142" y="4320378"/>
            <a:ext cx="782320" cy="379730"/>
            <a:chOff x="2999104" y="4146677"/>
            <a:chExt cx="782320" cy="379730"/>
          </a:xfrm>
        </p:grpSpPr>
        <p:sp>
          <p:nvSpPr>
            <p:cNvPr id="44" name="object 44"/>
            <p:cNvSpPr/>
            <p:nvPr/>
          </p:nvSpPr>
          <p:spPr>
            <a:xfrm>
              <a:off x="3006089" y="4153662"/>
              <a:ext cx="768350" cy="365760"/>
            </a:xfrm>
            <a:custGeom>
              <a:avLst/>
              <a:gdLst/>
              <a:ahLst/>
              <a:cxnLst/>
              <a:rect l="l" t="t" r="r" b="b"/>
              <a:pathLst>
                <a:path w="768350" h="365760">
                  <a:moveTo>
                    <a:pt x="768096" y="0"/>
                  </a:moveTo>
                  <a:lnTo>
                    <a:pt x="0" y="0"/>
                  </a:lnTo>
                  <a:lnTo>
                    <a:pt x="0" y="365759"/>
                  </a:lnTo>
                  <a:lnTo>
                    <a:pt x="768096" y="365759"/>
                  </a:lnTo>
                  <a:lnTo>
                    <a:pt x="768096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06089" y="4153662"/>
              <a:ext cx="768350" cy="365760"/>
            </a:xfrm>
            <a:custGeom>
              <a:avLst/>
              <a:gdLst/>
              <a:ahLst/>
              <a:cxnLst/>
              <a:rect l="l" t="t" r="r" b="b"/>
              <a:pathLst>
                <a:path w="768350" h="365760">
                  <a:moveTo>
                    <a:pt x="0" y="0"/>
                  </a:moveTo>
                  <a:lnTo>
                    <a:pt x="768096" y="0"/>
                  </a:lnTo>
                  <a:lnTo>
                    <a:pt x="768096" y="365759"/>
                  </a:lnTo>
                  <a:lnTo>
                    <a:pt x="0" y="365759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734811" y="4376615"/>
            <a:ext cx="539115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4780" marR="5080" indent="-132715">
              <a:lnSpc>
                <a:spcPct val="110800"/>
              </a:lnSpc>
              <a:spcBef>
                <a:spcPts val="90"/>
              </a:spcBef>
            </a:pPr>
            <a:r>
              <a:rPr sz="650" dirty="0">
                <a:solidFill>
                  <a:srgbClr val="805809"/>
                </a:solidFill>
                <a:latin typeface="Calibri"/>
                <a:cs typeface="Calibri"/>
              </a:rPr>
              <a:t>Chief</a:t>
            </a:r>
            <a:r>
              <a:rPr sz="650" spc="95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50" spc="-10" dirty="0">
                <a:solidFill>
                  <a:srgbClr val="805809"/>
                </a:solidFill>
                <a:latin typeface="Calibri"/>
                <a:cs typeface="Calibri"/>
              </a:rPr>
              <a:t>Financial</a:t>
            </a:r>
            <a:r>
              <a:rPr sz="65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50" spc="-10" dirty="0">
                <a:solidFill>
                  <a:srgbClr val="805809"/>
                </a:solidFill>
                <a:latin typeface="Calibri"/>
                <a:cs typeface="Calibri"/>
              </a:rPr>
              <a:t>Officer</a:t>
            </a:r>
            <a:endParaRPr sz="65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7100316" y="1078991"/>
            <a:ext cx="1198245" cy="311150"/>
            <a:chOff x="7100316" y="1078991"/>
            <a:chExt cx="1198245" cy="311150"/>
          </a:xfrm>
        </p:grpSpPr>
        <p:sp>
          <p:nvSpPr>
            <p:cNvPr id="48" name="object 48"/>
            <p:cNvSpPr/>
            <p:nvPr/>
          </p:nvSpPr>
          <p:spPr>
            <a:xfrm>
              <a:off x="7107174" y="1085849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80">
                  <a:moveTo>
                    <a:pt x="1184148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1184148" y="297179"/>
                  </a:lnTo>
                  <a:lnTo>
                    <a:pt x="1184148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107174" y="1085849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80">
                  <a:moveTo>
                    <a:pt x="0" y="0"/>
                  </a:moveTo>
                  <a:lnTo>
                    <a:pt x="1184148" y="0"/>
                  </a:lnTo>
                  <a:lnTo>
                    <a:pt x="1184148" y="297179"/>
                  </a:lnTo>
                  <a:lnTo>
                    <a:pt x="0" y="297179"/>
                  </a:lnTo>
                  <a:lnTo>
                    <a:pt x="0" y="0"/>
                  </a:lnTo>
                  <a:close/>
                </a:path>
              </a:pathLst>
            </a:custGeom>
            <a:ln w="13715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7104888" y="1444752"/>
            <a:ext cx="1198245" cy="311150"/>
            <a:chOff x="7104888" y="1444752"/>
            <a:chExt cx="1198245" cy="311150"/>
          </a:xfrm>
        </p:grpSpPr>
        <p:sp>
          <p:nvSpPr>
            <p:cNvPr id="51" name="object 51"/>
            <p:cNvSpPr/>
            <p:nvPr/>
          </p:nvSpPr>
          <p:spPr>
            <a:xfrm>
              <a:off x="7111746" y="1451610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80">
                  <a:moveTo>
                    <a:pt x="1184148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1184148" y="297179"/>
                  </a:lnTo>
                  <a:lnTo>
                    <a:pt x="1184148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11746" y="1451610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80">
                  <a:moveTo>
                    <a:pt x="0" y="0"/>
                  </a:moveTo>
                  <a:lnTo>
                    <a:pt x="1184148" y="0"/>
                  </a:lnTo>
                  <a:lnTo>
                    <a:pt x="1184148" y="297179"/>
                  </a:lnTo>
                  <a:lnTo>
                    <a:pt x="0" y="297179"/>
                  </a:lnTo>
                  <a:lnTo>
                    <a:pt x="0" y="0"/>
                  </a:lnTo>
                  <a:close/>
                </a:path>
              </a:pathLst>
            </a:custGeom>
            <a:ln w="13715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7216285" y="1152965"/>
            <a:ext cx="97091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805809"/>
                </a:solidFill>
                <a:latin typeface="Calibri"/>
                <a:cs typeface="Calibri"/>
              </a:rPr>
              <a:t>FINANCE</a:t>
            </a:r>
            <a:r>
              <a:rPr sz="800" spc="1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805809"/>
                </a:solidFill>
                <a:latin typeface="Calibri"/>
                <a:cs typeface="Calibri"/>
              </a:rPr>
              <a:t>COMMITTEE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805809"/>
                </a:solidFill>
                <a:latin typeface="Calibri"/>
                <a:cs typeface="Calibri"/>
              </a:rPr>
              <a:t>COVID-</a:t>
            </a:r>
            <a:r>
              <a:rPr sz="800" spc="-10" dirty="0">
                <a:solidFill>
                  <a:srgbClr val="805809"/>
                </a:solidFill>
                <a:latin typeface="Calibri"/>
                <a:cs typeface="Calibri"/>
              </a:rPr>
              <a:t>19</a:t>
            </a:r>
            <a:r>
              <a:rPr sz="800" spc="-35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805809"/>
                </a:solidFill>
                <a:latin typeface="Calibri"/>
                <a:cs typeface="Calibri"/>
              </a:rPr>
              <a:t>COMMITTEE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7109459" y="1847088"/>
            <a:ext cx="1198245" cy="311150"/>
            <a:chOff x="7109459" y="1847088"/>
            <a:chExt cx="1198245" cy="311150"/>
          </a:xfrm>
        </p:grpSpPr>
        <p:sp>
          <p:nvSpPr>
            <p:cNvPr id="55" name="object 55"/>
            <p:cNvSpPr/>
            <p:nvPr/>
          </p:nvSpPr>
          <p:spPr>
            <a:xfrm>
              <a:off x="7116317" y="1853946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80">
                  <a:moveTo>
                    <a:pt x="1184148" y="0"/>
                  </a:moveTo>
                  <a:lnTo>
                    <a:pt x="0" y="0"/>
                  </a:lnTo>
                  <a:lnTo>
                    <a:pt x="0" y="297180"/>
                  </a:lnTo>
                  <a:lnTo>
                    <a:pt x="1184148" y="297180"/>
                  </a:lnTo>
                  <a:lnTo>
                    <a:pt x="1184148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116317" y="1853946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80">
                  <a:moveTo>
                    <a:pt x="0" y="0"/>
                  </a:moveTo>
                  <a:lnTo>
                    <a:pt x="1184148" y="0"/>
                  </a:lnTo>
                  <a:lnTo>
                    <a:pt x="1184148" y="297180"/>
                  </a:lnTo>
                  <a:lnTo>
                    <a:pt x="0" y="297180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7228637" y="1890002"/>
            <a:ext cx="950594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77495" marR="5080" indent="-265430">
              <a:lnSpc>
                <a:spcPct val="100000"/>
              </a:lnSpc>
              <a:spcBef>
                <a:spcPts val="110"/>
              </a:spcBef>
            </a:pPr>
            <a:r>
              <a:rPr sz="600" dirty="0">
                <a:solidFill>
                  <a:srgbClr val="805809"/>
                </a:solidFill>
                <a:latin typeface="Calibri"/>
                <a:cs typeface="Calibri"/>
              </a:rPr>
              <a:t>AUDIT</a:t>
            </a:r>
            <a:r>
              <a:rPr sz="600" spc="-5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dirty="0">
                <a:solidFill>
                  <a:srgbClr val="805809"/>
                </a:solidFill>
                <a:latin typeface="Calibri"/>
                <a:cs typeface="Calibri"/>
              </a:rPr>
              <a:t>&amp;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dirty="0">
                <a:solidFill>
                  <a:srgbClr val="805809"/>
                </a:solidFill>
                <a:latin typeface="Calibri"/>
                <a:cs typeface="Calibri"/>
              </a:rPr>
              <a:t>RISK</a:t>
            </a:r>
            <a:r>
              <a:rPr sz="600" spc="-2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MANAGEMENT</a:t>
            </a:r>
            <a:r>
              <a:rPr sz="6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COMMITTEE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7100316" y="2258567"/>
            <a:ext cx="1198245" cy="311150"/>
            <a:chOff x="7100316" y="2258567"/>
            <a:chExt cx="1198245" cy="311150"/>
          </a:xfrm>
        </p:grpSpPr>
        <p:sp>
          <p:nvSpPr>
            <p:cNvPr id="59" name="object 59"/>
            <p:cNvSpPr/>
            <p:nvPr/>
          </p:nvSpPr>
          <p:spPr>
            <a:xfrm>
              <a:off x="7107174" y="2265425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80">
                  <a:moveTo>
                    <a:pt x="1184148" y="0"/>
                  </a:moveTo>
                  <a:lnTo>
                    <a:pt x="0" y="0"/>
                  </a:lnTo>
                  <a:lnTo>
                    <a:pt x="0" y="297180"/>
                  </a:lnTo>
                  <a:lnTo>
                    <a:pt x="1184148" y="297180"/>
                  </a:lnTo>
                  <a:lnTo>
                    <a:pt x="1184148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107174" y="2265425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80">
                  <a:moveTo>
                    <a:pt x="0" y="0"/>
                  </a:moveTo>
                  <a:lnTo>
                    <a:pt x="1184148" y="0"/>
                  </a:lnTo>
                  <a:lnTo>
                    <a:pt x="1184148" y="297180"/>
                  </a:lnTo>
                  <a:lnTo>
                    <a:pt x="0" y="297180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7367003" y="2302752"/>
            <a:ext cx="65976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1445" marR="5080" indent="-119380">
              <a:lnSpc>
                <a:spcPct val="100000"/>
              </a:lnSpc>
              <a:spcBef>
                <a:spcPts val="110"/>
              </a:spcBef>
            </a:pPr>
            <a:r>
              <a:rPr sz="600" dirty="0">
                <a:solidFill>
                  <a:srgbClr val="805809"/>
                </a:solidFill>
                <a:latin typeface="Calibri"/>
                <a:cs typeface="Calibri"/>
              </a:rPr>
              <a:t>CAMPUS</a:t>
            </a:r>
            <a:r>
              <a:rPr sz="600" spc="35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PLANNING</a:t>
            </a:r>
            <a:r>
              <a:rPr sz="6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COMMITTEE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7100316" y="2660904"/>
            <a:ext cx="1202690" cy="334010"/>
            <a:chOff x="7100316" y="2660904"/>
            <a:chExt cx="1202690" cy="334010"/>
          </a:xfrm>
        </p:grpSpPr>
        <p:sp>
          <p:nvSpPr>
            <p:cNvPr id="63" name="object 63"/>
            <p:cNvSpPr/>
            <p:nvPr/>
          </p:nvSpPr>
          <p:spPr>
            <a:xfrm>
              <a:off x="7107174" y="2667762"/>
              <a:ext cx="1188720" cy="320040"/>
            </a:xfrm>
            <a:custGeom>
              <a:avLst/>
              <a:gdLst/>
              <a:ahLst/>
              <a:cxnLst/>
              <a:rect l="l" t="t" r="r" b="b"/>
              <a:pathLst>
                <a:path w="1188720" h="320039">
                  <a:moveTo>
                    <a:pt x="1188720" y="0"/>
                  </a:moveTo>
                  <a:lnTo>
                    <a:pt x="0" y="0"/>
                  </a:lnTo>
                  <a:lnTo>
                    <a:pt x="0" y="320039"/>
                  </a:lnTo>
                  <a:lnTo>
                    <a:pt x="1188720" y="320039"/>
                  </a:lnTo>
                  <a:lnTo>
                    <a:pt x="1188720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107174" y="2667762"/>
              <a:ext cx="1188720" cy="320040"/>
            </a:xfrm>
            <a:custGeom>
              <a:avLst/>
              <a:gdLst/>
              <a:ahLst/>
              <a:cxnLst/>
              <a:rect l="l" t="t" r="r" b="b"/>
              <a:pathLst>
                <a:path w="1188720" h="320039">
                  <a:moveTo>
                    <a:pt x="0" y="0"/>
                  </a:moveTo>
                  <a:lnTo>
                    <a:pt x="1188720" y="0"/>
                  </a:lnTo>
                  <a:lnTo>
                    <a:pt x="1188720" y="320039"/>
                  </a:lnTo>
                  <a:lnTo>
                    <a:pt x="0" y="320039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7217714" y="2761222"/>
            <a:ext cx="95821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dirty="0">
                <a:solidFill>
                  <a:srgbClr val="805809"/>
                </a:solidFill>
                <a:latin typeface="Calibri"/>
                <a:cs typeface="Calibri"/>
              </a:rPr>
              <a:t>REMUNERATION</a:t>
            </a:r>
            <a:r>
              <a:rPr sz="600" spc="-2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COMMITTEE</a:t>
            </a:r>
            <a:endParaRPr sz="600">
              <a:latin typeface="Calibri"/>
              <a:cs typeface="Calibri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7123176" y="3090672"/>
            <a:ext cx="1202690" cy="311150"/>
            <a:chOff x="7123176" y="3090672"/>
            <a:chExt cx="1202690" cy="311150"/>
          </a:xfrm>
        </p:grpSpPr>
        <p:sp>
          <p:nvSpPr>
            <p:cNvPr id="67" name="object 67"/>
            <p:cNvSpPr/>
            <p:nvPr/>
          </p:nvSpPr>
          <p:spPr>
            <a:xfrm>
              <a:off x="7130034" y="3097530"/>
              <a:ext cx="1188720" cy="297180"/>
            </a:xfrm>
            <a:custGeom>
              <a:avLst/>
              <a:gdLst/>
              <a:ahLst/>
              <a:cxnLst/>
              <a:rect l="l" t="t" r="r" b="b"/>
              <a:pathLst>
                <a:path w="1188720" h="297179">
                  <a:moveTo>
                    <a:pt x="1188720" y="0"/>
                  </a:moveTo>
                  <a:lnTo>
                    <a:pt x="0" y="0"/>
                  </a:lnTo>
                  <a:lnTo>
                    <a:pt x="0" y="297180"/>
                  </a:lnTo>
                  <a:lnTo>
                    <a:pt x="1188720" y="297180"/>
                  </a:lnTo>
                  <a:lnTo>
                    <a:pt x="1188720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130034" y="3097530"/>
              <a:ext cx="1188720" cy="297180"/>
            </a:xfrm>
            <a:custGeom>
              <a:avLst/>
              <a:gdLst/>
              <a:ahLst/>
              <a:cxnLst/>
              <a:rect l="l" t="t" r="r" b="b"/>
              <a:pathLst>
                <a:path w="1188720" h="297179">
                  <a:moveTo>
                    <a:pt x="0" y="0"/>
                  </a:moveTo>
                  <a:lnTo>
                    <a:pt x="1188720" y="0"/>
                  </a:lnTo>
                  <a:lnTo>
                    <a:pt x="1188720" y="297180"/>
                  </a:lnTo>
                  <a:lnTo>
                    <a:pt x="0" y="297180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7221619" y="3174290"/>
            <a:ext cx="995044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805809"/>
                </a:solidFill>
                <a:latin typeface="Calibri"/>
                <a:cs typeface="Calibri"/>
              </a:rPr>
              <a:t>NOMINATION</a:t>
            </a:r>
            <a:r>
              <a:rPr sz="650" spc="27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50" spc="-10" dirty="0">
                <a:solidFill>
                  <a:srgbClr val="805809"/>
                </a:solidFill>
                <a:latin typeface="Calibri"/>
                <a:cs typeface="Calibri"/>
              </a:rPr>
              <a:t>COMMITTEE</a:t>
            </a:r>
            <a:endParaRPr sz="650">
              <a:latin typeface="Calibri"/>
              <a:cs typeface="Calibri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7125334" y="3487647"/>
            <a:ext cx="1202690" cy="311150"/>
            <a:chOff x="7132319" y="3904488"/>
            <a:chExt cx="1202690" cy="311150"/>
          </a:xfrm>
        </p:grpSpPr>
        <p:sp>
          <p:nvSpPr>
            <p:cNvPr id="75" name="object 75"/>
            <p:cNvSpPr/>
            <p:nvPr/>
          </p:nvSpPr>
          <p:spPr>
            <a:xfrm>
              <a:off x="7139177" y="3911346"/>
              <a:ext cx="1188720" cy="297180"/>
            </a:xfrm>
            <a:custGeom>
              <a:avLst/>
              <a:gdLst/>
              <a:ahLst/>
              <a:cxnLst/>
              <a:rect l="l" t="t" r="r" b="b"/>
              <a:pathLst>
                <a:path w="1188720" h="297179">
                  <a:moveTo>
                    <a:pt x="1188720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1188720" y="297179"/>
                  </a:lnTo>
                  <a:lnTo>
                    <a:pt x="1188720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139177" y="3911346"/>
              <a:ext cx="1188720" cy="297180"/>
            </a:xfrm>
            <a:custGeom>
              <a:avLst/>
              <a:gdLst/>
              <a:ahLst/>
              <a:cxnLst/>
              <a:rect l="l" t="t" r="r" b="b"/>
              <a:pathLst>
                <a:path w="1188720" h="297179">
                  <a:moveTo>
                    <a:pt x="0" y="0"/>
                  </a:moveTo>
                  <a:lnTo>
                    <a:pt x="1188720" y="0"/>
                  </a:lnTo>
                  <a:lnTo>
                    <a:pt x="1188720" y="297179"/>
                  </a:lnTo>
                  <a:lnTo>
                    <a:pt x="0" y="297179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776" y="3530561"/>
            <a:ext cx="79819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40640">
              <a:lnSpc>
                <a:spcPct val="100000"/>
              </a:lnSpc>
              <a:spcBef>
                <a:spcPts val="110"/>
              </a:spcBef>
            </a:pPr>
            <a:r>
              <a:rPr sz="600" dirty="0">
                <a:solidFill>
                  <a:srgbClr val="805809"/>
                </a:solidFill>
                <a:latin typeface="Calibri"/>
                <a:cs typeface="Calibri"/>
              </a:rPr>
              <a:t>STUDENT</a:t>
            </a:r>
            <a:r>
              <a:rPr sz="600" spc="-3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dirty="0">
                <a:solidFill>
                  <a:srgbClr val="805809"/>
                </a:solidFill>
                <a:latin typeface="Calibri"/>
                <a:cs typeface="Calibri"/>
              </a:rPr>
              <a:t>SAFETY</a:t>
            </a:r>
            <a:r>
              <a:rPr sz="600" spc="-3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25" dirty="0">
                <a:solidFill>
                  <a:srgbClr val="805809"/>
                </a:solidFill>
                <a:latin typeface="Calibri"/>
                <a:cs typeface="Calibri"/>
              </a:rPr>
              <a:t>AND</a:t>
            </a:r>
            <a:r>
              <a:rPr sz="6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WELLBEING</a:t>
            </a:r>
            <a:r>
              <a:rPr sz="600" spc="45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COMMITTEE</a:t>
            </a:r>
            <a:endParaRPr sz="600" dirty="0">
              <a:latin typeface="Calibri"/>
              <a:cs typeface="Calibri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2048004" y="804671"/>
            <a:ext cx="6283251" cy="3383989"/>
            <a:chOff x="2048004" y="804671"/>
            <a:chExt cx="6283251" cy="3383989"/>
          </a:xfrm>
        </p:grpSpPr>
        <p:sp>
          <p:nvSpPr>
            <p:cNvPr id="79" name="object 79"/>
            <p:cNvSpPr/>
            <p:nvPr/>
          </p:nvSpPr>
          <p:spPr>
            <a:xfrm>
              <a:off x="2048004" y="3514572"/>
              <a:ext cx="0" cy="313690"/>
            </a:xfrm>
            <a:custGeom>
              <a:avLst/>
              <a:gdLst/>
              <a:ahLst/>
              <a:cxnLst/>
              <a:rect l="l" t="t" r="r" b="b"/>
              <a:pathLst>
                <a:path h="313689">
                  <a:moveTo>
                    <a:pt x="0" y="0"/>
                  </a:moveTo>
                  <a:lnTo>
                    <a:pt x="0" y="313181"/>
                  </a:lnTo>
                </a:path>
              </a:pathLst>
            </a:custGeom>
            <a:ln w="18287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 rot="21389171">
              <a:off x="6107166" y="1917806"/>
              <a:ext cx="803776" cy="45719"/>
            </a:xfrm>
            <a:custGeom>
              <a:avLst/>
              <a:gdLst/>
              <a:ahLst/>
              <a:cxnLst/>
              <a:rect l="l" t="t" r="r" b="b"/>
              <a:pathLst>
                <a:path w="1227454" h="3175">
                  <a:moveTo>
                    <a:pt x="0" y="0"/>
                  </a:moveTo>
                  <a:lnTo>
                    <a:pt x="1227455" y="3175"/>
                  </a:lnTo>
                </a:path>
              </a:pathLst>
            </a:custGeom>
            <a:ln w="18288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917436" y="804671"/>
              <a:ext cx="3810" cy="965835"/>
            </a:xfrm>
            <a:custGeom>
              <a:avLst/>
              <a:gdLst/>
              <a:ahLst/>
              <a:cxnLst/>
              <a:rect l="l" t="t" r="r" b="b"/>
              <a:pathLst>
                <a:path w="3809" h="965835">
                  <a:moveTo>
                    <a:pt x="0" y="0"/>
                  </a:moveTo>
                  <a:lnTo>
                    <a:pt x="3810" y="965835"/>
                  </a:lnTo>
                </a:path>
              </a:pathLst>
            </a:custGeom>
            <a:ln w="18287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917436" y="1773935"/>
              <a:ext cx="46520" cy="2245615"/>
            </a:xfrm>
            <a:custGeom>
              <a:avLst/>
              <a:gdLst/>
              <a:ahLst/>
              <a:cxnLst/>
              <a:rect l="l" t="t" r="r" b="b"/>
              <a:pathLst>
                <a:path w="6984" h="2703829">
                  <a:moveTo>
                    <a:pt x="0" y="0"/>
                  </a:moveTo>
                  <a:lnTo>
                    <a:pt x="6985" y="2703830"/>
                  </a:lnTo>
                </a:path>
              </a:pathLst>
            </a:custGeom>
            <a:ln w="18288">
              <a:solidFill>
                <a:srgbClr val="BD830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963956" y="4005082"/>
              <a:ext cx="183023" cy="45719"/>
            </a:xfrm>
            <a:custGeom>
              <a:avLst/>
              <a:gdLst/>
              <a:ahLst/>
              <a:cxnLst/>
              <a:rect l="l" t="t" r="r" b="b"/>
              <a:pathLst>
                <a:path w="240029">
                  <a:moveTo>
                    <a:pt x="0" y="0"/>
                  </a:moveTo>
                  <a:lnTo>
                    <a:pt x="240029" y="0"/>
                  </a:lnTo>
                </a:path>
              </a:pathLst>
            </a:custGeom>
            <a:ln w="21462">
              <a:solidFill>
                <a:srgbClr val="BD830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145916" y="3891480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79">
                  <a:moveTo>
                    <a:pt x="1184148" y="0"/>
                  </a:moveTo>
                  <a:lnTo>
                    <a:pt x="0" y="0"/>
                  </a:lnTo>
                  <a:lnTo>
                    <a:pt x="0" y="297179"/>
                  </a:lnTo>
                  <a:lnTo>
                    <a:pt x="1184148" y="297179"/>
                  </a:lnTo>
                  <a:lnTo>
                    <a:pt x="1184148" y="0"/>
                  </a:lnTo>
                  <a:close/>
                </a:path>
              </a:pathLst>
            </a:custGeom>
            <a:solidFill>
              <a:srgbClr val="DFC1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146980" y="3891480"/>
              <a:ext cx="1184275" cy="297180"/>
            </a:xfrm>
            <a:custGeom>
              <a:avLst/>
              <a:gdLst/>
              <a:ahLst/>
              <a:cxnLst/>
              <a:rect l="l" t="t" r="r" b="b"/>
              <a:pathLst>
                <a:path w="1184275" h="297179">
                  <a:moveTo>
                    <a:pt x="0" y="0"/>
                  </a:moveTo>
                  <a:lnTo>
                    <a:pt x="1184148" y="0"/>
                  </a:lnTo>
                  <a:lnTo>
                    <a:pt x="1184148" y="297179"/>
                  </a:lnTo>
                  <a:lnTo>
                    <a:pt x="0" y="297179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7270831" y="3959280"/>
            <a:ext cx="89661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9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alibri"/>
                <a:cs typeface="Calibri"/>
              </a:rPr>
              <a:t>BOARD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6892925" y="690244"/>
            <a:ext cx="1414780" cy="316230"/>
            <a:chOff x="6892925" y="690244"/>
            <a:chExt cx="1414780" cy="316230"/>
          </a:xfrm>
        </p:grpSpPr>
        <p:sp>
          <p:nvSpPr>
            <p:cNvPr id="88" name="object 88"/>
            <p:cNvSpPr/>
            <p:nvPr/>
          </p:nvSpPr>
          <p:spPr>
            <a:xfrm>
              <a:off x="6903720" y="797115"/>
              <a:ext cx="208279" cy="0"/>
            </a:xfrm>
            <a:custGeom>
              <a:avLst/>
              <a:gdLst/>
              <a:ahLst/>
              <a:cxnLst/>
              <a:rect l="l" t="t" r="r" b="b"/>
              <a:pathLst>
                <a:path w="208279">
                  <a:moveTo>
                    <a:pt x="0" y="0"/>
                  </a:moveTo>
                  <a:lnTo>
                    <a:pt x="208025" y="0"/>
                  </a:lnTo>
                </a:path>
              </a:pathLst>
            </a:custGeom>
            <a:ln w="21463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111745" y="697229"/>
              <a:ext cx="1188720" cy="302260"/>
            </a:xfrm>
            <a:custGeom>
              <a:avLst/>
              <a:gdLst/>
              <a:ahLst/>
              <a:cxnLst/>
              <a:rect l="l" t="t" r="r" b="b"/>
              <a:pathLst>
                <a:path w="1188720" h="302259">
                  <a:moveTo>
                    <a:pt x="1188720" y="0"/>
                  </a:moveTo>
                  <a:lnTo>
                    <a:pt x="0" y="0"/>
                  </a:lnTo>
                  <a:lnTo>
                    <a:pt x="0" y="301751"/>
                  </a:lnTo>
                  <a:lnTo>
                    <a:pt x="1188720" y="301751"/>
                  </a:lnTo>
                  <a:lnTo>
                    <a:pt x="1188720" y="0"/>
                  </a:lnTo>
                  <a:close/>
                </a:path>
              </a:pathLst>
            </a:custGeom>
            <a:solidFill>
              <a:srgbClr val="DFC1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111745" y="697229"/>
              <a:ext cx="1188720" cy="302260"/>
            </a:xfrm>
            <a:custGeom>
              <a:avLst/>
              <a:gdLst/>
              <a:ahLst/>
              <a:cxnLst/>
              <a:rect l="l" t="t" r="r" b="b"/>
              <a:pathLst>
                <a:path w="1188720" h="302259">
                  <a:moveTo>
                    <a:pt x="0" y="0"/>
                  </a:moveTo>
                  <a:lnTo>
                    <a:pt x="1188720" y="0"/>
                  </a:lnTo>
                  <a:lnTo>
                    <a:pt x="1188720" y="301751"/>
                  </a:lnTo>
                  <a:lnTo>
                    <a:pt x="0" y="301751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7272102" y="690233"/>
            <a:ext cx="857250" cy="2698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44780" marR="5080" indent="-132715">
              <a:lnSpc>
                <a:spcPct val="101200"/>
              </a:lnSpc>
              <a:spcBef>
                <a:spcPts val="80"/>
              </a:spcBef>
            </a:pP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COUNCIL</a:t>
            </a:r>
            <a:r>
              <a:rPr sz="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STANDING</a:t>
            </a:r>
            <a:r>
              <a:rPr sz="8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COMMITTEES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1654180" y="3802988"/>
            <a:ext cx="796290" cy="448309"/>
            <a:chOff x="1248028" y="3620896"/>
            <a:chExt cx="796290" cy="448309"/>
          </a:xfrm>
        </p:grpSpPr>
        <p:sp>
          <p:nvSpPr>
            <p:cNvPr id="93" name="object 93"/>
            <p:cNvSpPr/>
            <p:nvPr/>
          </p:nvSpPr>
          <p:spPr>
            <a:xfrm>
              <a:off x="1255013" y="3627881"/>
              <a:ext cx="782320" cy="434340"/>
            </a:xfrm>
            <a:custGeom>
              <a:avLst/>
              <a:gdLst/>
              <a:ahLst/>
              <a:cxnLst/>
              <a:rect l="l" t="t" r="r" b="b"/>
              <a:pathLst>
                <a:path w="782319" h="434339">
                  <a:moveTo>
                    <a:pt x="781812" y="0"/>
                  </a:moveTo>
                  <a:lnTo>
                    <a:pt x="0" y="0"/>
                  </a:lnTo>
                  <a:lnTo>
                    <a:pt x="0" y="434340"/>
                  </a:lnTo>
                  <a:lnTo>
                    <a:pt x="781812" y="434340"/>
                  </a:lnTo>
                  <a:lnTo>
                    <a:pt x="781812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255013" y="3627881"/>
              <a:ext cx="782320" cy="434340"/>
            </a:xfrm>
            <a:custGeom>
              <a:avLst/>
              <a:gdLst/>
              <a:ahLst/>
              <a:cxnLst/>
              <a:rect l="l" t="t" r="r" b="b"/>
              <a:pathLst>
                <a:path w="782319" h="434339">
                  <a:moveTo>
                    <a:pt x="0" y="0"/>
                  </a:moveTo>
                  <a:lnTo>
                    <a:pt x="781812" y="0"/>
                  </a:lnTo>
                  <a:lnTo>
                    <a:pt x="781812" y="434340"/>
                  </a:lnTo>
                  <a:lnTo>
                    <a:pt x="0" y="434340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>
            <a:off x="1762254" y="3892322"/>
            <a:ext cx="571500" cy="2533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3810" algn="ctr">
              <a:lnSpc>
                <a:spcPct val="99000"/>
              </a:lnSpc>
              <a:spcBef>
                <a:spcPts val="110"/>
              </a:spcBef>
            </a:pP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Deputy</a:t>
            </a:r>
            <a:r>
              <a:rPr sz="500" spc="2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Vice-</a:t>
            </a:r>
            <a:r>
              <a:rPr sz="5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Chancellor</a:t>
            </a:r>
            <a:r>
              <a:rPr sz="500" spc="5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(Research</a:t>
            </a:r>
            <a:r>
              <a:rPr sz="5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dirty="0">
                <a:solidFill>
                  <a:srgbClr val="805809"/>
                </a:solidFill>
                <a:latin typeface="Calibri"/>
                <a:cs typeface="Calibri"/>
              </a:rPr>
              <a:t>&amp;</a:t>
            </a:r>
            <a:r>
              <a:rPr sz="500" spc="-25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805809"/>
                </a:solidFill>
                <a:latin typeface="Calibri"/>
                <a:cs typeface="Calibri"/>
              </a:rPr>
              <a:t>Innovation)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00" name="object 100"/>
          <p:cNvGrpSpPr/>
          <p:nvPr/>
        </p:nvGrpSpPr>
        <p:grpSpPr>
          <a:xfrm>
            <a:off x="4275471" y="3809973"/>
            <a:ext cx="731438" cy="439601"/>
            <a:chOff x="3858767" y="3630167"/>
            <a:chExt cx="805180" cy="462280"/>
          </a:xfrm>
        </p:grpSpPr>
        <p:sp>
          <p:nvSpPr>
            <p:cNvPr id="101" name="object 101"/>
            <p:cNvSpPr/>
            <p:nvPr/>
          </p:nvSpPr>
          <p:spPr>
            <a:xfrm>
              <a:off x="3865625" y="3637025"/>
              <a:ext cx="791210" cy="448309"/>
            </a:xfrm>
            <a:custGeom>
              <a:avLst/>
              <a:gdLst/>
              <a:ahLst/>
              <a:cxnLst/>
              <a:rect l="l" t="t" r="r" b="b"/>
              <a:pathLst>
                <a:path w="791210" h="448310">
                  <a:moveTo>
                    <a:pt x="790955" y="0"/>
                  </a:moveTo>
                  <a:lnTo>
                    <a:pt x="0" y="0"/>
                  </a:lnTo>
                  <a:lnTo>
                    <a:pt x="0" y="448056"/>
                  </a:lnTo>
                  <a:lnTo>
                    <a:pt x="790955" y="448056"/>
                  </a:lnTo>
                  <a:lnTo>
                    <a:pt x="790955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865625" y="3637025"/>
              <a:ext cx="791210" cy="448309"/>
            </a:xfrm>
            <a:custGeom>
              <a:avLst/>
              <a:gdLst/>
              <a:ahLst/>
              <a:cxnLst/>
              <a:rect l="l" t="t" r="r" b="b"/>
              <a:pathLst>
                <a:path w="791210" h="448310">
                  <a:moveTo>
                    <a:pt x="0" y="0"/>
                  </a:moveTo>
                  <a:lnTo>
                    <a:pt x="790955" y="0"/>
                  </a:lnTo>
                  <a:lnTo>
                    <a:pt x="790955" y="448056"/>
                  </a:lnTo>
                  <a:lnTo>
                    <a:pt x="0" y="448056"/>
                  </a:lnTo>
                  <a:lnTo>
                    <a:pt x="0" y="0"/>
                  </a:lnTo>
                  <a:close/>
                </a:path>
              </a:pathLst>
            </a:custGeom>
            <a:ln w="13715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>
            <a:off x="4410333" y="3921842"/>
            <a:ext cx="510540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13335">
              <a:lnSpc>
                <a:spcPct val="100000"/>
              </a:lnSpc>
              <a:spcBef>
                <a:spcPts val="110"/>
              </a:spcBef>
            </a:pP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Vice-President</a:t>
            </a:r>
            <a:r>
              <a:rPr sz="6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(Advancement)</a:t>
            </a:r>
            <a:endParaRPr sz="600" dirty="0">
              <a:latin typeface="Calibri"/>
              <a:cs typeface="Calibri"/>
            </a:endParaRPr>
          </a:p>
        </p:txBody>
      </p:sp>
      <p:sp>
        <p:nvSpPr>
          <p:cNvPr id="104" name="object 10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5" dirty="0"/>
              <a:t>5</a:t>
            </a:fld>
            <a:endParaRPr spc="5" dirty="0"/>
          </a:p>
        </p:txBody>
      </p:sp>
      <p:sp>
        <p:nvSpPr>
          <p:cNvPr id="105" name="object 105"/>
          <p:cNvSpPr txBox="1"/>
          <p:nvPr/>
        </p:nvSpPr>
        <p:spPr>
          <a:xfrm>
            <a:off x="8314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>
              <a:latin typeface="Public Sans Light"/>
              <a:cs typeface="Public Sans Light"/>
            </a:endParaRPr>
          </a:p>
        </p:txBody>
      </p:sp>
      <p:sp>
        <p:nvSpPr>
          <p:cNvPr id="106" name="object 25"/>
          <p:cNvSpPr/>
          <p:nvPr/>
        </p:nvSpPr>
        <p:spPr>
          <a:xfrm>
            <a:off x="2997949" y="3496792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0"/>
                </a:moveTo>
                <a:lnTo>
                  <a:pt x="0" y="331469"/>
                </a:lnTo>
              </a:path>
            </a:pathLst>
          </a:custGeom>
          <a:ln w="18288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28"/>
          <p:cNvSpPr/>
          <p:nvPr/>
        </p:nvSpPr>
        <p:spPr>
          <a:xfrm>
            <a:off x="2997949" y="4242154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296"/>
                </a:lnTo>
              </a:path>
            </a:pathLst>
          </a:custGeom>
          <a:ln w="18288">
            <a:solidFill>
              <a:srgbClr val="BD83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8" name="object 100"/>
          <p:cNvGrpSpPr/>
          <p:nvPr/>
        </p:nvGrpSpPr>
        <p:grpSpPr>
          <a:xfrm>
            <a:off x="3476681" y="3814470"/>
            <a:ext cx="731438" cy="439601"/>
            <a:chOff x="3858767" y="3630167"/>
            <a:chExt cx="805180" cy="462280"/>
          </a:xfrm>
        </p:grpSpPr>
        <p:sp>
          <p:nvSpPr>
            <p:cNvPr id="109" name="object 101"/>
            <p:cNvSpPr/>
            <p:nvPr/>
          </p:nvSpPr>
          <p:spPr>
            <a:xfrm>
              <a:off x="3865625" y="3637025"/>
              <a:ext cx="791210" cy="448309"/>
            </a:xfrm>
            <a:custGeom>
              <a:avLst/>
              <a:gdLst/>
              <a:ahLst/>
              <a:cxnLst/>
              <a:rect l="l" t="t" r="r" b="b"/>
              <a:pathLst>
                <a:path w="791210" h="448310">
                  <a:moveTo>
                    <a:pt x="790955" y="0"/>
                  </a:moveTo>
                  <a:lnTo>
                    <a:pt x="0" y="0"/>
                  </a:lnTo>
                  <a:lnTo>
                    <a:pt x="0" y="448056"/>
                  </a:lnTo>
                  <a:lnTo>
                    <a:pt x="790955" y="448056"/>
                  </a:lnTo>
                  <a:lnTo>
                    <a:pt x="790955" y="0"/>
                  </a:lnTo>
                  <a:close/>
                </a:path>
              </a:pathLst>
            </a:custGeom>
            <a:solidFill>
              <a:srgbClr val="F8F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02"/>
            <p:cNvSpPr/>
            <p:nvPr/>
          </p:nvSpPr>
          <p:spPr>
            <a:xfrm>
              <a:off x="3865625" y="3637025"/>
              <a:ext cx="791210" cy="448309"/>
            </a:xfrm>
            <a:custGeom>
              <a:avLst/>
              <a:gdLst/>
              <a:ahLst/>
              <a:cxnLst/>
              <a:rect l="l" t="t" r="r" b="b"/>
              <a:pathLst>
                <a:path w="791210" h="448310">
                  <a:moveTo>
                    <a:pt x="0" y="0"/>
                  </a:moveTo>
                  <a:lnTo>
                    <a:pt x="790955" y="0"/>
                  </a:lnTo>
                  <a:lnTo>
                    <a:pt x="790955" y="448056"/>
                  </a:lnTo>
                  <a:lnTo>
                    <a:pt x="0" y="448056"/>
                  </a:lnTo>
                  <a:lnTo>
                    <a:pt x="0" y="0"/>
                  </a:lnTo>
                  <a:close/>
                </a:path>
              </a:pathLst>
            </a:custGeom>
            <a:ln w="13715">
              <a:solidFill>
                <a:srgbClr val="BD83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" name="object 103"/>
          <p:cNvSpPr txBox="1"/>
          <p:nvPr/>
        </p:nvSpPr>
        <p:spPr>
          <a:xfrm>
            <a:off x="3611543" y="3926339"/>
            <a:ext cx="510540" cy="1987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13335">
              <a:lnSpc>
                <a:spcPct val="100000"/>
              </a:lnSpc>
              <a:spcBef>
                <a:spcPts val="110"/>
              </a:spcBef>
            </a:pP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Vice-President</a:t>
            </a:r>
            <a:r>
              <a:rPr sz="600" spc="500" dirty="0">
                <a:solidFill>
                  <a:srgbClr val="805809"/>
                </a:solidFill>
                <a:latin typeface="Calibri"/>
                <a:cs typeface="Calibri"/>
              </a:rPr>
              <a:t> 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(</a:t>
            </a:r>
            <a:r>
              <a:rPr lang="en-AU" sz="600" spc="-10" dirty="0">
                <a:solidFill>
                  <a:srgbClr val="805809"/>
                </a:solidFill>
                <a:latin typeface="Calibri"/>
                <a:cs typeface="Calibri"/>
              </a:rPr>
              <a:t>First Nations</a:t>
            </a:r>
            <a:r>
              <a:rPr sz="600" spc="-10" dirty="0">
                <a:solidFill>
                  <a:srgbClr val="805809"/>
                </a:solidFill>
                <a:latin typeface="Calibri"/>
                <a:cs typeface="Calibri"/>
              </a:rPr>
              <a:t>)</a:t>
            </a:r>
            <a:endParaRPr sz="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/>
              <a:t>ROLE</a:t>
            </a:r>
            <a:r>
              <a:rPr b="1" spc="-75" dirty="0"/>
              <a:t> </a:t>
            </a:r>
            <a:r>
              <a:rPr b="1" dirty="0"/>
              <a:t>OF</a:t>
            </a:r>
            <a:r>
              <a:rPr b="1" spc="60" dirty="0"/>
              <a:t> </a:t>
            </a:r>
            <a:r>
              <a:rPr b="1" spc="-10" dirty="0"/>
              <a:t>COUNCIL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11299" y="745050"/>
            <a:ext cx="6470501" cy="33271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90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  <a:latin typeface="Public Sans" pitchFamily="2" charset="0"/>
            </a:endParaRPr>
          </a:p>
          <a:p>
            <a:pPr marL="34290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  <a:latin typeface="Public Sans" pitchFamily="2" charset="0"/>
              </a:rPr>
              <a:t>The ANU Council ‘has the entire control and management of the University’ </a:t>
            </a:r>
            <a:br>
              <a:rPr lang="en-AU" dirty="0">
                <a:solidFill>
                  <a:schemeClr val="tx1"/>
                </a:solidFill>
                <a:latin typeface="Public Sans" pitchFamily="2" charset="0"/>
              </a:rPr>
            </a:br>
            <a:r>
              <a:rPr lang="en-AU" sz="1500" i="1" dirty="0">
                <a:solidFill>
                  <a:schemeClr val="tx1"/>
                </a:solidFill>
                <a:latin typeface="Public Sans" pitchFamily="2" charset="0"/>
              </a:rPr>
              <a:t>(s9 – ANU Act 1991)</a:t>
            </a:r>
          </a:p>
          <a:p>
            <a:pPr marL="34290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  <a:latin typeface="Public Sans" pitchFamily="2" charset="0"/>
            </a:endParaRPr>
          </a:p>
          <a:p>
            <a:pPr marL="34290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  <a:latin typeface="Public Sans" pitchFamily="2" charset="0"/>
              </a:rPr>
              <a:t>Council is the governing and “accountable” authority</a:t>
            </a:r>
          </a:p>
          <a:p>
            <a:pPr marL="34290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  <a:latin typeface="Public Sans" pitchFamily="2" charset="0"/>
            </a:endParaRPr>
          </a:p>
          <a:p>
            <a:pPr marL="342900" indent="-3429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  <a:latin typeface="Public Sans" pitchFamily="2" charset="0"/>
              </a:rPr>
              <a:t>Council is to act in all manners in the way that best promotes the interest of the University</a:t>
            </a: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dirty="0">
              <a:latin typeface="Public Sans"/>
              <a:cs typeface="Public San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8256582" cy="3144414"/>
          </a:xfrm>
        </p:spPr>
        <p:txBody>
          <a:bodyPr>
            <a:normAutofit/>
          </a:bodyPr>
          <a:lstStyle/>
          <a:p>
            <a:r>
              <a:rPr lang="en-AU" sz="2800" b="1" dirty="0"/>
              <a:t>COUNCIL DUTIES AS ACCOUNTABLE AUTHORITY</a:t>
            </a:r>
            <a:br>
              <a:rPr lang="en-AU" sz="2800" b="1" dirty="0"/>
            </a:br>
            <a:endParaRPr lang="en-A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1272208"/>
            <a:ext cx="7334100" cy="3140765"/>
          </a:xfrm>
        </p:spPr>
        <p:txBody>
          <a:bodyPr>
            <a:normAutofit/>
          </a:bodyPr>
          <a:lstStyle/>
          <a:p>
            <a:pPr marL="373063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</a:rPr>
              <a:t>Duty to govern</a:t>
            </a:r>
          </a:p>
          <a:p>
            <a:pPr marL="373063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</a:rPr>
              <a:t>Duty regarding risk and control</a:t>
            </a:r>
          </a:p>
          <a:p>
            <a:pPr marL="373063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</a:rPr>
              <a:t>Duty to encourage cooperation </a:t>
            </a:r>
          </a:p>
          <a:p>
            <a:pPr marL="373063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</a:rPr>
              <a:t>Duty in relation to requirements imposed on others</a:t>
            </a:r>
          </a:p>
          <a:p>
            <a:pPr marL="373063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tx1"/>
                </a:solidFill>
              </a:rPr>
              <a:t>Duty to keep the responsible Minister and the Finance Minister informed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64F43-D7EC-459D-8288-66C6CEB41595}" type="slidenum">
              <a:rPr kumimoji="0" lang="en-AU" altLang="en-US" sz="600" b="0" i="0" u="none" strike="noStrike" kern="120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ublic Sans Ligh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altLang="en-US" sz="6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ublic Sans Light"/>
              <a:ea typeface="+mn-ea"/>
              <a:cs typeface="+mn-c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427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8256582" cy="3144414"/>
          </a:xfrm>
        </p:spPr>
        <p:txBody>
          <a:bodyPr>
            <a:normAutofit/>
          </a:bodyPr>
          <a:lstStyle/>
          <a:p>
            <a:r>
              <a:rPr lang="en-AU" sz="2800" b="1" dirty="0"/>
              <a:t>ROLE AND RESPONSIBILITIES OF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802278"/>
            <a:ext cx="7334100" cy="3920797"/>
          </a:xfrm>
        </p:spPr>
        <p:txBody>
          <a:bodyPr>
            <a:normAutofit fontScale="47500" lnSpcReduction="20000"/>
          </a:bodyPr>
          <a:lstStyle/>
          <a:p>
            <a:pPr marL="87313">
              <a:spcBef>
                <a:spcPts val="1200"/>
              </a:spcBef>
            </a:pPr>
            <a:r>
              <a:rPr lang="en-AU" sz="3800" dirty="0">
                <a:solidFill>
                  <a:schemeClr val="tx1"/>
                </a:solidFill>
              </a:rPr>
              <a:t>Strategic oversight of the University including: 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900" dirty="0">
                <a:solidFill>
                  <a:schemeClr val="tx1"/>
                </a:solidFill>
              </a:rPr>
              <a:t>Setting the mission, values and strategic direction of the University; and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900" dirty="0">
                <a:solidFill>
                  <a:schemeClr val="tx1"/>
                </a:solidFill>
              </a:rPr>
              <a:t>ongoing review of the success of those strategies</a:t>
            </a:r>
          </a:p>
          <a:p>
            <a:pPr marL="87313">
              <a:spcBef>
                <a:spcPts val="1200"/>
              </a:spcBef>
            </a:pPr>
            <a:r>
              <a:rPr lang="en-AU" sz="3800" dirty="0">
                <a:solidFill>
                  <a:schemeClr val="tx1"/>
                </a:solidFill>
              </a:rPr>
              <a:t>Ensuring effective overall governance and management of the University, including</a:t>
            </a:r>
            <a:r>
              <a:rPr lang="en-AU" sz="3100" dirty="0">
                <a:solidFill>
                  <a:schemeClr val="tx1"/>
                </a:solidFill>
              </a:rPr>
              <a:t>: 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900" dirty="0">
                <a:solidFill>
                  <a:schemeClr val="tx1"/>
                </a:solidFill>
              </a:rPr>
              <a:t>appointing the Chancellor and Pro-Chancellor; 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900" dirty="0">
                <a:solidFill>
                  <a:schemeClr val="tx1"/>
                </a:solidFill>
              </a:rPr>
              <a:t>appointing the Vice-Chancellor as principal academic and chief executive officer of the University, and monitoring performance;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900" dirty="0">
                <a:solidFill>
                  <a:schemeClr val="tx1"/>
                </a:solidFill>
              </a:rPr>
              <a:t>overseeing and reviewing the management of the University and its performance; 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900" dirty="0">
                <a:solidFill>
                  <a:schemeClr val="tx1"/>
                </a:solidFill>
              </a:rPr>
              <a:t>ensuring that the strategic goals set by the Council are delivered; 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900" dirty="0">
                <a:solidFill>
                  <a:schemeClr val="tx1"/>
                </a:solidFill>
              </a:rPr>
              <a:t>overseeing and monitoring the academic activities of the University;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900" dirty="0">
                <a:solidFill>
                  <a:schemeClr val="tx1"/>
                </a:solidFill>
              </a:rPr>
              <a:t>establishing policy and procedural principles, consistent with legal requirements and community expectations.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64F43-D7EC-459D-8288-66C6CEB41595}" type="slidenum">
              <a:rPr kumimoji="0" lang="en-AU" altLang="en-US" sz="600" b="0" i="0" u="none" strike="noStrike" kern="120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ublic Sans Ligh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altLang="en-US" sz="6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ublic Sans Light"/>
              <a:ea typeface="+mn-ea"/>
              <a:cs typeface="+mn-c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20669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8256582" cy="3144414"/>
          </a:xfrm>
        </p:spPr>
        <p:txBody>
          <a:bodyPr>
            <a:normAutofit/>
          </a:bodyPr>
          <a:lstStyle/>
          <a:p>
            <a:r>
              <a:rPr lang="en-AU" sz="2800" b="1" dirty="0"/>
              <a:t>ROLE AND RESPONSIBILITIES OF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802278"/>
            <a:ext cx="7334100" cy="3692823"/>
          </a:xfrm>
        </p:spPr>
        <p:txBody>
          <a:bodyPr>
            <a:normAutofit/>
          </a:bodyPr>
          <a:lstStyle/>
          <a:p>
            <a:pPr marL="87313">
              <a:spcBef>
                <a:spcPts val="1200"/>
              </a:spcBef>
            </a:pPr>
            <a:r>
              <a:rPr lang="en-AU" sz="1800" dirty="0">
                <a:solidFill>
                  <a:schemeClr val="tx1"/>
                </a:solidFill>
              </a:rPr>
              <a:t>Ensuring responsible financial and risk management of the University, including: 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approving the annual budget, business plan and annual report; 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overseeing and monitoring the assessment and management of risk across the University, including in its commercial undertakings;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approving and monitoring systems of control and accountability for the University and any entities controlled by the University (within the meaning of section 50AA of the Corporations Act 2001);</a:t>
            </a:r>
          </a:p>
          <a:p>
            <a:pPr marL="444500" indent="-3571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approving significant commercial activities of the University.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64F43-D7EC-459D-8288-66C6CEB41595}" type="slidenum">
              <a:rPr kumimoji="0" lang="en-AU" altLang="en-US" sz="600" b="0" i="0" u="none" strike="noStrike" kern="1200" cap="all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ublic Sans Ligh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U" altLang="en-US" sz="6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ublic Sans Light"/>
              <a:ea typeface="+mn-ea"/>
              <a:cs typeface="+mn-cs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427299" y="4900613"/>
            <a:ext cx="1692275" cy="116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600" b="0" dirty="0">
                <a:latin typeface="Public Sans Light"/>
                <a:cs typeface="Public Sans Light"/>
              </a:rPr>
              <a:t>CORPORATE</a:t>
            </a:r>
            <a:r>
              <a:rPr sz="600" b="0" spc="-3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GOVERNANCE</a:t>
            </a:r>
            <a:r>
              <a:rPr sz="600" b="0" spc="1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AND</a:t>
            </a:r>
            <a:r>
              <a:rPr sz="600" b="0" spc="5" dirty="0">
                <a:latin typeface="Public Sans Light"/>
                <a:cs typeface="Public Sans Light"/>
              </a:rPr>
              <a:t> </a:t>
            </a:r>
            <a:r>
              <a:rPr sz="600" b="0" dirty="0">
                <a:latin typeface="Public Sans Light"/>
                <a:cs typeface="Public Sans Light"/>
              </a:rPr>
              <a:t>RISK</a:t>
            </a:r>
            <a:r>
              <a:rPr sz="600" b="0" spc="-30" dirty="0">
                <a:latin typeface="Public Sans Light"/>
                <a:cs typeface="Public Sans Light"/>
              </a:rPr>
              <a:t> </a:t>
            </a:r>
            <a:r>
              <a:rPr sz="600" b="0" spc="-10" dirty="0">
                <a:latin typeface="Public Sans Light"/>
                <a:cs typeface="Public Sans Light"/>
              </a:rPr>
              <a:t>OFFICE</a:t>
            </a:r>
            <a:endParaRPr sz="600" dirty="0">
              <a:latin typeface="Public Sans Light"/>
              <a:cs typeface="Public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17974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D830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U Light">
  <a:themeElements>
    <a:clrScheme name="AN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E830E"/>
      </a:accent1>
      <a:accent2>
        <a:srgbClr val="DFC187"/>
      </a:accent2>
      <a:accent3>
        <a:srgbClr val="F5EDDE"/>
      </a:accent3>
      <a:accent4>
        <a:srgbClr val="BE4E0E"/>
      </a:accent4>
      <a:accent5>
        <a:srgbClr val="CB7352"/>
      </a:accent5>
      <a:accent6>
        <a:srgbClr val="F2DCD4"/>
      </a:accent6>
      <a:hlink>
        <a:srgbClr val="BE830E"/>
      </a:hlink>
      <a:folHlink>
        <a:srgbClr val="BE4E0E"/>
      </a:folHlink>
    </a:clrScheme>
    <a:fontScheme name="ANU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ing a Committeee Secretary - Presentation" id="{9F808AB6-E551-430B-A1B3-FFCC22019A6B}" vid="{E6136366-5283-451F-8D3C-29A4BE51503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1134</Words>
  <Application>Microsoft Office PowerPoint</Application>
  <PresentationFormat>On-screen Show (16:9)</PresentationFormat>
  <Paragraphs>237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Public Sans</vt:lpstr>
      <vt:lpstr>Public Sans Light</vt:lpstr>
      <vt:lpstr>Sofia Pro Light</vt:lpstr>
      <vt:lpstr>Times New Roman</vt:lpstr>
      <vt:lpstr>Wingdings</vt:lpstr>
      <vt:lpstr>Office Theme</vt:lpstr>
      <vt:lpstr>ANU Light</vt:lpstr>
      <vt:lpstr>ANU Governance</vt:lpstr>
      <vt:lpstr>WHAT IS GOVERNANCE?</vt:lpstr>
      <vt:lpstr>ANU GOVERNING INSTRUMENTS</vt:lpstr>
      <vt:lpstr>ANU GOVERNING FRAMEWORK INFORMED BY:</vt:lpstr>
      <vt:lpstr>GOVERNANCE STRUCTURE</vt:lpstr>
      <vt:lpstr>ROLE OF COUNCIL</vt:lpstr>
      <vt:lpstr>COUNCIL DUTIES AS ACCOUNTABLE AUTHORITY </vt:lpstr>
      <vt:lpstr>ROLE AND RESPONSIBILITIES OF COUNCIL</vt:lpstr>
      <vt:lpstr>ROLE AND RESPONSIBILITIES OF COUNCIL</vt:lpstr>
      <vt:lpstr>15 COUNCIL MEMBERS</vt:lpstr>
      <vt:lpstr>HOW DOES COUNCIL OPERATE?</vt:lpstr>
      <vt:lpstr>PowerPoint Presentation</vt:lpstr>
      <vt:lpstr>PLANNING FOR ONE COUNCIL PAPER     E.g. ANU Budget 2024 </vt:lpstr>
      <vt:lpstr>LEGAL DUTIES AND WHY GOVERNANCE MATTERS TO YOUR ROLE</vt:lpstr>
      <vt:lpstr>TRAINING OPPORTUNITIES</vt:lpstr>
      <vt:lpstr>QUESTIONS?</vt:lpstr>
      <vt:lpstr>HELPFUL LINKS</vt:lpstr>
      <vt:lpstr>HELPFUL LINKS</vt:lpstr>
      <vt:lpstr>CORPORATE GOVERNANCE &amp; RISK OFFICE – WHAT WE DO…</vt:lpstr>
      <vt:lpstr>CONTACT US: </vt:lpstr>
    </vt:vector>
  </TitlesOfParts>
  <Company>The Australian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Medic</dc:creator>
  <cp:lastModifiedBy>Belinda Farrelly</cp:lastModifiedBy>
  <cp:revision>43</cp:revision>
  <dcterms:created xsi:type="dcterms:W3CDTF">2023-04-03T00:51:23Z</dcterms:created>
  <dcterms:modified xsi:type="dcterms:W3CDTF">2023-09-20T23:49:02Z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0x010100EF009AC5283E95468D41B3B02A942082</vt:lpwstr>
  </property>
  <property fmtid="{D5CDD505-2E9C-101B-9397-08002B2CF9AE}" pid="3" name="Created">
    <vt:filetime>2023-01-25T00:00:00Z</vt:filetime>
  </property>
  <property fmtid="{D5CDD505-2E9C-101B-9397-08002B2CF9AE}" pid="4" name="Creator">
    <vt:lpwstr>Acrobat PDFMaker 22 for PowerPoint</vt:lpwstr>
  </property>
  <property fmtid="{D5CDD505-2E9C-101B-9397-08002B2CF9AE}" pid="5" name="LastSaved">
    <vt:filetime>2023-04-03T00:00:00Z</vt:filetime>
  </property>
  <property fmtid="{D5CDD505-2E9C-101B-9397-08002B2CF9AE}" pid="6" name="Producer">
    <vt:lpwstr>Adobe PDF Library 22.3.39</vt:lpwstr>
  </property>
</Properties>
</file>