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74" r:id="rId4"/>
    <p:sldId id="267" r:id="rId5"/>
    <p:sldId id="268" r:id="rId6"/>
    <p:sldId id="269" r:id="rId7"/>
    <p:sldId id="270" r:id="rId8"/>
    <p:sldId id="271" r:id="rId9"/>
    <p:sldId id="276" r:id="rId10"/>
    <p:sldId id="279" r:id="rId11"/>
    <p:sldId id="277" r:id="rId12"/>
    <p:sldId id="266" r:id="rId13"/>
    <p:sldId id="280" r:id="rId14"/>
  </p:sldIdLst>
  <p:sldSz cx="10080625" cy="7559675"/>
  <p:notesSz cx="7315200" cy="96012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ts val="1425"/>
      </a:spcAft>
      <a:buClr>
        <a:srgbClr val="000000"/>
      </a:buClr>
      <a:buSzPct val="45000"/>
      <a:buFont typeface="Wingdings" pitchFamily="-111" charset="2"/>
      <a:buChar char=""/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1pPr>
    <a:lvl2pPr marL="425450" indent="-215900" algn="l" defTabSz="449263" rtl="0" fontAlgn="base" hangingPunct="0">
      <a:lnSpc>
        <a:spcPct val="93000"/>
      </a:lnSpc>
      <a:spcBef>
        <a:spcPct val="0"/>
      </a:spcBef>
      <a:spcAft>
        <a:spcPts val="1425"/>
      </a:spcAft>
      <a:buClr>
        <a:srgbClr val="000000"/>
      </a:buClr>
      <a:buSzPct val="45000"/>
      <a:buFont typeface="Wingdings" pitchFamily="-111" charset="2"/>
      <a:buChar char=""/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2pPr>
    <a:lvl3pPr marL="641350" indent="-211138" algn="l" defTabSz="449263" rtl="0" fontAlgn="base" hangingPunct="0">
      <a:lnSpc>
        <a:spcPct val="93000"/>
      </a:lnSpc>
      <a:spcBef>
        <a:spcPct val="0"/>
      </a:spcBef>
      <a:spcAft>
        <a:spcPts val="1425"/>
      </a:spcAft>
      <a:buClr>
        <a:srgbClr val="000000"/>
      </a:buClr>
      <a:buSzPct val="45000"/>
      <a:buFont typeface="Wingdings" pitchFamily="-111" charset="2"/>
      <a:buChar char=""/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3pPr>
    <a:lvl4pPr marL="857250" indent="-212725" algn="l" defTabSz="449263" rtl="0" fontAlgn="base" hangingPunct="0">
      <a:lnSpc>
        <a:spcPct val="93000"/>
      </a:lnSpc>
      <a:spcBef>
        <a:spcPct val="0"/>
      </a:spcBef>
      <a:spcAft>
        <a:spcPts val="1425"/>
      </a:spcAft>
      <a:buClr>
        <a:srgbClr val="000000"/>
      </a:buClr>
      <a:buSzPct val="45000"/>
      <a:buFont typeface="Wingdings" pitchFamily="-111" charset="2"/>
      <a:buChar char=""/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4pPr>
    <a:lvl5pPr marL="1073150" indent="-212725" algn="l" defTabSz="449263" rtl="0" fontAlgn="base" hangingPunct="0">
      <a:lnSpc>
        <a:spcPct val="93000"/>
      </a:lnSpc>
      <a:spcBef>
        <a:spcPct val="0"/>
      </a:spcBef>
      <a:spcAft>
        <a:spcPts val="1425"/>
      </a:spcAft>
      <a:buClr>
        <a:srgbClr val="000000"/>
      </a:buClr>
      <a:buSzPct val="45000"/>
      <a:buFont typeface="Wingdings" pitchFamily="-111" charset="2"/>
      <a:buChar char=""/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Arial" charset="0"/>
        <a:ea typeface="ＭＳ Ｐゴシック" pitchFamily="-111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06065E-2421-4686-B6BE-7CB47DEFC23B}">
          <p14:sldIdLst>
            <p14:sldId id="256"/>
            <p14:sldId id="273"/>
            <p14:sldId id="274"/>
            <p14:sldId id="267"/>
            <p14:sldId id="268"/>
            <p14:sldId id="269"/>
            <p14:sldId id="270"/>
            <p14:sldId id="271"/>
            <p14:sldId id="276"/>
            <p14:sldId id="279"/>
            <p14:sldId id="277"/>
            <p14:sldId id="266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6">
          <p15:clr>
            <a:srgbClr val="A4A3A4"/>
          </p15:clr>
        </p15:guide>
        <p15:guide id="2" pos="20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78021" autoAdjust="0"/>
  </p:normalViewPr>
  <p:slideViewPr>
    <p:cSldViewPr showGuides="1">
      <p:cViewPr varScale="1">
        <p:scale>
          <a:sx n="56" d="100"/>
          <a:sy n="56" d="100"/>
        </p:scale>
        <p:origin x="1140" y="42"/>
      </p:cViewPr>
      <p:guideLst>
        <p:guide orient="horz" pos="2160"/>
        <p:guide pos="2880"/>
      </p:guideLst>
    </p:cSldViewPr>
  </p:slideViewPr>
  <p:outlineViewPr>
    <p:cViewPr varScale="1">
      <p:scale>
        <a:sx n="25" d="100"/>
        <a:sy n="25" d="100"/>
      </p:scale>
      <p:origin x="0" y="41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586"/>
        <p:guide pos="20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4747" tIns="42373" rIns="84747" bIns="42373" numCol="1" anchor="t" anchorCtr="0" compatLnSpc="1">
            <a:prstTxWarp prst="textNoShape">
              <a:avLst/>
            </a:prstTxWarp>
          </a:bodyPr>
          <a:lstStyle>
            <a:lvl1pPr defTabSz="415925">
              <a:spcAft>
                <a:spcPct val="0"/>
              </a:spcAft>
              <a:buFont typeface="Wingdings" pitchFamily="-111" charset="2"/>
              <a:buNone/>
              <a:defRPr sz="11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4747" tIns="42373" rIns="84747" bIns="42373" numCol="1" anchor="t" anchorCtr="0" compatLnSpc="1">
            <a:prstTxWarp prst="textNoShape">
              <a:avLst/>
            </a:prstTxWarp>
          </a:bodyPr>
          <a:lstStyle>
            <a:lvl1pPr algn="r" defTabSz="415925">
              <a:spcAft>
                <a:spcPct val="0"/>
              </a:spcAft>
              <a:buFont typeface="Wingdings" pitchFamily="-111" charset="2"/>
              <a:buNone/>
              <a:defRPr sz="11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4747" tIns="42373" rIns="84747" bIns="42373" numCol="1" anchor="b" anchorCtr="0" compatLnSpc="1">
            <a:prstTxWarp prst="textNoShape">
              <a:avLst/>
            </a:prstTxWarp>
          </a:bodyPr>
          <a:lstStyle>
            <a:lvl1pPr defTabSz="415925">
              <a:spcAft>
                <a:spcPct val="0"/>
              </a:spcAft>
              <a:buFont typeface="Wingdings" pitchFamily="-111" charset="2"/>
              <a:buNone/>
              <a:defRPr sz="11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4747" tIns="42373" rIns="84747" bIns="42373" numCol="1" anchor="b" anchorCtr="0" compatLnSpc="1">
            <a:prstTxWarp prst="textNoShape">
              <a:avLst/>
            </a:prstTxWarp>
          </a:bodyPr>
          <a:lstStyle>
            <a:lvl1pPr algn="r" defTabSz="415925">
              <a:spcAft>
                <a:spcPct val="0"/>
              </a:spcAft>
              <a:buFont typeface="Wingdings" pitchFamily="-111" charset="2"/>
              <a:buNone/>
              <a:defRPr sz="1100"/>
            </a:lvl1pPr>
          </a:lstStyle>
          <a:p>
            <a:fld id="{E9CFCA4A-D62E-4246-99EF-FC40F312AC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6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536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30250"/>
            <a:ext cx="4791075" cy="359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5175" cy="4313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3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5925">
              <a:spcAft>
                <a:spcPct val="0"/>
              </a:spcAft>
              <a:buFont typeface="Wingdings" pitchFamily="-111" charset="2"/>
              <a:buNone/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141788" y="0"/>
            <a:ext cx="3165475" cy="473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5925">
              <a:spcAft>
                <a:spcPct val="0"/>
              </a:spcAft>
              <a:buFont typeface="Wingdings" pitchFamily="-111" charset="2"/>
              <a:buNone/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9118600"/>
            <a:ext cx="316547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5925">
              <a:spcAft>
                <a:spcPct val="0"/>
              </a:spcAft>
              <a:buFont typeface="Wingdings" pitchFamily="-111" charset="2"/>
              <a:buNone/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1300">
                <a:latin typeface="Times New Roman" pitchFamily="-111" charset="0"/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1788" y="9118600"/>
            <a:ext cx="316547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5925">
              <a:spcAft>
                <a:spcPct val="0"/>
              </a:spcAft>
              <a:buFont typeface="Wingdings" pitchFamily="-111" charset="2"/>
              <a:buNone/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1300">
                <a:latin typeface="Times New Roman" pitchFamily="-111" charset="0"/>
              </a:defRPr>
            </a:lvl1pPr>
          </a:lstStyle>
          <a:p>
            <a:fld id="{F2CD3828-64B9-4164-A8B7-3CFCB9E9A5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101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111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15925" eaLnBrk="0"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defTabSz="415925" eaLnBrk="0"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2pPr>
            <a:lvl3pPr eaLnBrk="0"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3pPr>
            <a:lvl4pPr eaLnBrk="0"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4pPr>
            <a:lvl5pPr eaLnBrk="0"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tabLst>
                <a:tab pos="0" algn="l"/>
                <a:tab pos="414338" algn="l"/>
                <a:tab pos="831850" algn="l"/>
                <a:tab pos="1247775" algn="l"/>
                <a:tab pos="1663700" algn="l"/>
                <a:tab pos="2079625" algn="l"/>
                <a:tab pos="2497138" algn="l"/>
                <a:tab pos="2913063" algn="l"/>
                <a:tab pos="3328988" algn="l"/>
                <a:tab pos="3746500" algn="l"/>
                <a:tab pos="4162425" algn="l"/>
                <a:tab pos="4578350" algn="l"/>
                <a:tab pos="4994275" algn="l"/>
                <a:tab pos="5411788" algn="l"/>
                <a:tab pos="5827713" algn="l"/>
                <a:tab pos="6243638" algn="l"/>
                <a:tab pos="6661150" algn="l"/>
                <a:tab pos="7077075" algn="l"/>
                <a:tab pos="7493000" algn="l"/>
                <a:tab pos="7908925" algn="l"/>
                <a:tab pos="8326438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/>
            <a:fld id="{1EA24BA8-EA53-490F-ACA4-810200D794AD}" type="slidenum">
              <a:rPr lang="en-GB" sz="1300">
                <a:latin typeface="Times New Roman" pitchFamily="-111" charset="0"/>
              </a:rPr>
              <a:pPr eaLnBrk="1"/>
              <a:t>1</a:t>
            </a:fld>
            <a:endParaRPr lang="en-GB" sz="1300">
              <a:latin typeface="Times New Roman" pitchFamily="-111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1069975" y="730250"/>
            <a:ext cx="5173663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2pPr>
            <a:lvl3pPr eaLnBrk="0"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3pPr>
            <a:lvl4pPr eaLnBrk="0"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4pPr>
            <a:lvl5pPr eaLnBrk="0"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defRPr sz="3200">
                <a:solidFill>
                  <a:srgbClr val="000000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/>
            <a:endParaRPr lang="en-AU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/>
          </p:nvPr>
        </p:nvSpPr>
        <p:spPr>
          <a:xfrm>
            <a:off x="731838" y="4560888"/>
            <a:ext cx="5846762" cy="431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747" tIns="42373" rIns="84747" bIns="42373" anchor="ctr"/>
          <a:lstStyle/>
          <a:p>
            <a:endParaRPr lang="en-US" dirty="0" smtClean="0">
              <a:latin typeface="Times New Roman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5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CD3828-64B9-4164-A8B7-3CFCB9E9A59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CD3828-64B9-4164-A8B7-3CFCB9E9A59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301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CD3828-64B9-4164-A8B7-3CFCB9E9A59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51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CD3828-64B9-4164-A8B7-3CFCB9E9A59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36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CD3828-64B9-4164-A8B7-3CFCB9E9A599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671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CD3828-64B9-4164-A8B7-3CFCB9E9A599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51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2CD3828-64B9-4164-A8B7-3CFCB9E9A599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86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5129031"/>
            <a:ext cx="10080625" cy="2430645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A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16283" y="5129030"/>
            <a:ext cx="9128566" cy="578832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31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AU" noProof="0" smtClean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04031" y="6884204"/>
            <a:ext cx="2352146" cy="524977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444214" y="6884204"/>
            <a:ext cx="3192198" cy="524977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24448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B3B33454-B169-4362-85FC-CC5A2DA1B9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10080625" cy="843464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pPr algn="ctr"/>
            <a:endParaRPr lang="en-US"/>
          </a:p>
        </p:txBody>
      </p:sp>
      <p:pic>
        <p:nvPicPr>
          <p:cNvPr id="8201" name="Picture 9" descr="ANU_LOGO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3" y="127745"/>
            <a:ext cx="1666103" cy="57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6283" y="2110479"/>
            <a:ext cx="9048061" cy="717331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A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0EB30-B97A-49A3-B0B6-3BF06E61BF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64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954" y="843464"/>
            <a:ext cx="2269891" cy="59094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2" y="843464"/>
            <a:ext cx="6646912" cy="59094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C2F85-0EFD-4837-BF67-85326B2AD3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62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E48CD-539D-4E72-B0F0-2E524FD6B6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21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B5DE6-61C9-4F15-8F26-695A791367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1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2160"/>
            <a:ext cx="4452276" cy="46408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2160"/>
            <a:ext cx="4452276" cy="46408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1157F-4F7E-4020-8004-52635F4300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0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3152D-7C74-4E13-A5F5-1F2D9D07B1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16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D66EF-7286-43C4-951D-46E5F605EA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9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2D5C8-3C82-4859-AC24-32DB6433D6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8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41514-AF02-4F07-B4FF-7E8850607B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76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9429B-F496-4FF1-8D60-7228D11627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272687"/>
            <a:ext cx="10080625" cy="286988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A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6282" y="843464"/>
            <a:ext cx="9072563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2112160"/>
            <a:ext cx="9072563" cy="464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10891" y="7272687"/>
            <a:ext cx="2352146" cy="21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778" y="7272687"/>
            <a:ext cx="5556594" cy="21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30805" y="7272687"/>
            <a:ext cx="645789" cy="23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fld id="{5A9AF9CE-1C2B-41BB-B949-19F88B7C722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0080625" cy="843464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pPr algn="ctr"/>
            <a:endParaRPr lang="en-US"/>
          </a:p>
        </p:txBody>
      </p:sp>
      <p:pic>
        <p:nvPicPr>
          <p:cNvPr id="1033" name="Picture 9" descr="ANU_LOGO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3" y="127745"/>
            <a:ext cx="1666103" cy="57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Arial" charset="0"/>
          <a:cs typeface="Arial" charset="0"/>
        </a:defRPr>
      </a:lvl5pPr>
      <a:lvl6pPr marL="503972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Arial" charset="0"/>
          <a:cs typeface="Arial" charset="0"/>
        </a:defRPr>
      </a:lvl6pPr>
      <a:lvl7pPr marL="1007943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Arial" charset="0"/>
          <a:cs typeface="Arial" charset="0"/>
        </a:defRPr>
      </a:lvl7pPr>
      <a:lvl8pPr marL="1511915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Arial" charset="0"/>
          <a:cs typeface="Arial" charset="0"/>
        </a:defRPr>
      </a:lvl8pPr>
      <a:lvl9pPr marL="2015886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527688"/>
          </a:solidFill>
          <a:latin typeface="Arial" charset="0"/>
          <a:cs typeface="Arial" charset="0"/>
        </a:defRPr>
      </a:lvl9pPr>
    </p:titleStyle>
    <p:bodyStyle>
      <a:lvl1pPr marL="377979" indent="-377979" algn="l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59929" indent="-251986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cs typeface="+mn-cs"/>
        </a:defRPr>
      </a:lvl3pPr>
      <a:lvl4pPr marL="1763900" indent="-251986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67872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771844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275815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779787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283758" indent="-251986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orcid.org/0000-0001-6589-128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orcid.org/knowledgebase/articles/390530-import-works-from-bibtex-files-website-user" TargetMode="External"/><Relationship Id="rId2" Type="http://schemas.openxmlformats.org/officeDocument/2006/relationships/hyperlink" Target="http://www.ands.org.au/partners-and-communities/international-connections/orcid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orcid.org/blog/2015/07/23/six-things-do-now-you%E2%80%99ve-got-orcid-id?lang=e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elke.dawson@anu.edu.a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pository.admin@anu.edu.a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cid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mrc.gov.au/grants-funding/policy/nhmrc-and-arc-statement-open-researcher-and-contributor-id-orci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1-6589-128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16282" y="5760290"/>
            <a:ext cx="9276557" cy="4105951"/>
          </a:xfrm>
        </p:spPr>
        <p:txBody>
          <a:bodyPr anchor="ctr"/>
          <a:lstStyle/>
          <a:p>
            <a:r>
              <a:rPr lang="en-AU" dirty="0" smtClean="0"/>
              <a:t>Elke Dawson</a:t>
            </a:r>
            <a:endParaRPr lang="en-AU" dirty="0" smtClean="0"/>
          </a:p>
          <a:p>
            <a:r>
              <a:rPr lang="en-AU" dirty="0" smtClean="0"/>
              <a:t>Manager – Open Research</a:t>
            </a:r>
          </a:p>
          <a:p>
            <a:endParaRPr lang="en-GB" sz="3200" dirty="0" smtClean="0"/>
          </a:p>
          <a:p>
            <a:pPr marL="209550" lvl="1" eaLnBrk="1">
              <a:spcAft>
                <a:spcPct val="0"/>
              </a:spcAft>
              <a:buClr>
                <a:srgbClr val="16528E"/>
              </a:buClr>
              <a:buFont typeface="Wingdings" pitchFamily="-111" charset="2"/>
              <a:buNone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endParaRPr lang="en-GB" sz="3200" dirty="0" smtClean="0"/>
          </a:p>
          <a:p>
            <a:pPr marL="209550" lvl="1" eaLnBrk="1">
              <a:spcAft>
                <a:spcPct val="0"/>
              </a:spcAft>
              <a:buClr>
                <a:srgbClr val="16528E"/>
              </a:buClr>
              <a:buFont typeface="Wingdings" pitchFamily="-111" charset="2"/>
              <a:buNone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endParaRPr lang="en-GB" sz="3200" dirty="0" smtClean="0"/>
          </a:p>
          <a:p>
            <a:pPr marL="209550" lvl="1" eaLnBrk="1">
              <a:spcAft>
                <a:spcPct val="0"/>
              </a:spcAft>
              <a:buClr>
                <a:srgbClr val="16528E"/>
              </a:buClr>
              <a:buFont typeface="Wingdings" pitchFamily="-111" charset="2"/>
              <a:buNone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endParaRPr lang="en-GB" sz="3200" dirty="0" smtClean="0"/>
          </a:p>
          <a:p>
            <a:pPr marL="209550" lvl="1" eaLnBrk="1">
              <a:spcAft>
                <a:spcPct val="0"/>
              </a:spcAft>
              <a:buClr>
                <a:srgbClr val="16528E"/>
              </a:buClr>
              <a:buFont typeface="Wingdings" pitchFamily="-111" charset="2"/>
              <a:buNone/>
              <a:tabLst>
                <a:tab pos="425450" algn="l"/>
                <a:tab pos="873125" algn="l"/>
                <a:tab pos="1322388" algn="l"/>
                <a:tab pos="1771650" algn="l"/>
                <a:tab pos="2220913" algn="l"/>
                <a:tab pos="2670175" algn="l"/>
                <a:tab pos="3119438" algn="l"/>
                <a:tab pos="3568700" algn="l"/>
                <a:tab pos="4017963" algn="l"/>
                <a:tab pos="4467225" algn="l"/>
                <a:tab pos="4916488" algn="l"/>
                <a:tab pos="5365750" algn="l"/>
                <a:tab pos="5815013" algn="l"/>
                <a:tab pos="6264275" algn="l"/>
                <a:tab pos="6713538" algn="l"/>
                <a:tab pos="7162800" algn="l"/>
                <a:tab pos="7612063" algn="l"/>
                <a:tab pos="8061325" algn="l"/>
                <a:tab pos="8510588" algn="l"/>
                <a:tab pos="8959850" algn="l"/>
                <a:tab pos="9409113" algn="l"/>
              </a:tabLst>
            </a:pPr>
            <a:endParaRPr lang="en-GB" sz="3200" dirty="0" smtClean="0"/>
          </a:p>
        </p:txBody>
      </p:sp>
      <p:sp>
        <p:nvSpPr>
          <p:cNvPr id="1638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16283" y="2048924"/>
            <a:ext cx="9048061" cy="840442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b="1" dirty="0" smtClean="0">
              <a:latin typeface="Calibri" pitchFamily="-111" charset="0"/>
              <a:cs typeface="Calibri" pitchFamily="-111" charset="0"/>
            </a:endParaRPr>
          </a:p>
        </p:txBody>
      </p:sp>
      <p:pic>
        <p:nvPicPr>
          <p:cNvPr id="1026" name="Picture 2" descr="ORCI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024" y="1419490"/>
            <a:ext cx="5686952" cy="2595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7824" y="4015197"/>
            <a:ext cx="8916520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dirty="0"/>
              <a:t>Who, What, Where, When, </a:t>
            </a:r>
            <a:r>
              <a:rPr lang="en-AU" dirty="0" smtClean="0"/>
              <a:t>Why and How …</a:t>
            </a:r>
            <a:endParaRPr lang="en-A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82" y="843464"/>
            <a:ext cx="9852622" cy="1259946"/>
          </a:xfrm>
        </p:spPr>
        <p:txBody>
          <a:bodyPr/>
          <a:lstStyle/>
          <a:p>
            <a:r>
              <a:rPr lang="en-AU" dirty="0" smtClean="0"/>
              <a:t>How </a:t>
            </a:r>
            <a:r>
              <a:rPr lang="en-AU" dirty="0"/>
              <a:t>to get the most out </a:t>
            </a:r>
            <a:r>
              <a:rPr lang="en-AU" dirty="0" smtClean="0"/>
              <a:t>of your </a:t>
            </a:r>
            <a:r>
              <a:rPr lang="en-AU" dirty="0"/>
              <a:t>ORCID?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Maintain your record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sz="2400" dirty="0"/>
              <a:t>Return regularly to your record and update your affiliations, email addresses and name changes</a:t>
            </a:r>
            <a:r>
              <a:rPr lang="en-AU" sz="2400" dirty="0" smtClean="0"/>
              <a:t>.</a:t>
            </a:r>
          </a:p>
          <a:p>
            <a:pPr marL="0" indent="0">
              <a:buNone/>
            </a:pPr>
            <a:endParaRPr lang="en-AU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/>
              <a:t>Use </a:t>
            </a:r>
            <a:r>
              <a:rPr lang="en-AU" sz="2800" dirty="0"/>
              <a:t>the full URL </a:t>
            </a:r>
            <a:endParaRPr lang="en-AU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 smtClean="0"/>
              <a:t>This way people </a:t>
            </a:r>
            <a:r>
              <a:rPr lang="en-AU" sz="2400" dirty="0"/>
              <a:t>know it is an ORCID ID and can easily navigate to your </a:t>
            </a:r>
            <a:r>
              <a:rPr lang="en-AU" sz="2400" dirty="0" smtClean="0"/>
              <a:t>profile</a:t>
            </a:r>
          </a:p>
          <a:p>
            <a:pPr marL="503972" lvl="1" indent="0">
              <a:buNone/>
            </a:pP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	</a:t>
            </a:r>
            <a:r>
              <a:rPr lang="en-AU" sz="2400" dirty="0" smtClean="0">
                <a:hlinkClick r:id="rId3" action="ppaction://hlinkfile"/>
              </a:rPr>
              <a:t>orcid.org/0000-0001-6589-1287</a:t>
            </a:r>
            <a:endParaRPr lang="en-AU" sz="2400" dirty="0"/>
          </a:p>
          <a:p>
            <a:pPr marL="440975" lvl="1" indent="0">
              <a:buNone/>
            </a:pPr>
            <a:endParaRPr lang="en-AU" sz="2400" dirty="0"/>
          </a:p>
          <a:p>
            <a:pPr lvl="1"/>
            <a:endParaRPr lang="en-AU" dirty="0"/>
          </a:p>
        </p:txBody>
      </p:sp>
      <p:pic>
        <p:nvPicPr>
          <p:cNvPr id="1026" name="Picture 2" descr="https://openresearch-repository.anu.edu.au/orcid/orci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orcid.org/sites/default/files/images/orcid_16x16(1)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88" y="5724053"/>
            <a:ext cx="216024" cy="2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4112" y="3703637"/>
            <a:ext cx="1524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5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82" y="843464"/>
            <a:ext cx="9852622" cy="1259946"/>
          </a:xfrm>
        </p:spPr>
        <p:txBody>
          <a:bodyPr/>
          <a:lstStyle/>
          <a:p>
            <a:r>
              <a:rPr lang="en-AU" dirty="0" smtClean="0"/>
              <a:t>When to use your ORCID identifier?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 smtClean="0"/>
              <a:t>Promote</a:t>
            </a:r>
            <a:r>
              <a:rPr lang="en-AU" sz="2800" dirty="0" smtClean="0"/>
              <a:t> yourself by adding your ORCID identifier to </a:t>
            </a:r>
          </a:p>
          <a:p>
            <a:pPr marL="898175" lvl="1" indent="-457200">
              <a:buFont typeface="Courier New" panose="02070309020205020404" pitchFamily="49" charset="0"/>
              <a:buChar char="o"/>
            </a:pPr>
            <a:r>
              <a:rPr lang="en-AU" sz="2400" dirty="0" smtClean="0"/>
              <a:t>your </a:t>
            </a:r>
            <a:r>
              <a:rPr lang="en-AU" sz="2400" dirty="0"/>
              <a:t>CV / Resume, </a:t>
            </a:r>
            <a:r>
              <a:rPr lang="en-AU" sz="2400" dirty="0" smtClean="0"/>
              <a:t>web page, </a:t>
            </a:r>
            <a:r>
              <a:rPr lang="en-AU" sz="2400" dirty="0"/>
              <a:t>email </a:t>
            </a:r>
            <a:r>
              <a:rPr lang="en-AU" sz="2400" dirty="0" smtClean="0"/>
              <a:t>signature, </a:t>
            </a:r>
            <a:r>
              <a:rPr lang="en-AU" sz="2400" dirty="0"/>
              <a:t>business </a:t>
            </a:r>
            <a:r>
              <a:rPr lang="en-AU" sz="2400" dirty="0" smtClean="0"/>
              <a:t>cards </a:t>
            </a:r>
            <a:r>
              <a:rPr lang="en-AU" sz="2400" dirty="0"/>
              <a:t>and anywhere else you have a public profile</a:t>
            </a:r>
            <a:r>
              <a:rPr lang="en-AU" sz="2400" dirty="0" smtClean="0"/>
              <a:t>.</a:t>
            </a:r>
          </a:p>
          <a:p>
            <a:pPr marL="898175" lvl="1" indent="-457200">
              <a:buFont typeface="Courier New" panose="02070309020205020404" pitchFamily="49" charset="0"/>
              <a:buChar char="o"/>
            </a:pPr>
            <a:endParaRPr lang="en-AU" sz="2400" dirty="0"/>
          </a:p>
          <a:p>
            <a:pPr marL="440975" lvl="1" indent="0">
              <a:buNone/>
            </a:pPr>
            <a:endParaRPr lang="en-AU" sz="2400" dirty="0" smtClean="0"/>
          </a:p>
          <a:p>
            <a:pPr marL="898175" lvl="1" indent="-457200">
              <a:buFont typeface="Courier New" panose="02070309020205020404" pitchFamily="49" charset="0"/>
              <a:buChar char="o"/>
            </a:pPr>
            <a:endParaRPr lang="en-AU" sz="2400" dirty="0"/>
          </a:p>
          <a:p>
            <a:pPr marL="898175" lvl="1" indent="-457200">
              <a:buFont typeface="Courier New" panose="02070309020205020404" pitchFamily="49" charset="0"/>
              <a:buChar char="o"/>
            </a:pPr>
            <a:endParaRPr lang="en-AU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800" b="1" dirty="0" smtClean="0"/>
              <a:t>Identify </a:t>
            </a:r>
            <a:r>
              <a:rPr lang="en-AU" sz="2800" dirty="0" smtClean="0"/>
              <a:t>yourself by adding your ORCID identifier to</a:t>
            </a:r>
          </a:p>
          <a:p>
            <a:pPr marL="898175" lvl="1" indent="-457200">
              <a:buFont typeface="Courier New" panose="02070309020205020404" pitchFamily="49" charset="0"/>
              <a:buChar char="o"/>
            </a:pPr>
            <a:r>
              <a:rPr lang="en-AU" sz="2400" dirty="0" smtClean="0"/>
              <a:t>your research incl. journal manuscripts, conference papers/posters, datasets, grant applications, thesis </a:t>
            </a:r>
          </a:p>
          <a:p>
            <a:pPr marL="0" indent="0">
              <a:buNone/>
            </a:pPr>
            <a:endParaRPr lang="en-AU" sz="2800" dirty="0" smtClean="0"/>
          </a:p>
          <a:p>
            <a:pPr marL="440975" lvl="1" indent="0">
              <a:buNone/>
            </a:pPr>
            <a:endParaRPr lang="en-AU" sz="2400" dirty="0"/>
          </a:p>
          <a:p>
            <a:pPr lvl="1"/>
            <a:endParaRPr lang="en-AU" dirty="0"/>
          </a:p>
        </p:txBody>
      </p:sp>
      <p:pic>
        <p:nvPicPr>
          <p:cNvPr id="1026" name="Picture 2" descr="https://openresearch-repository.anu.edu.au/orcid/orci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146" y="3491806"/>
            <a:ext cx="6661534" cy="17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Further Information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791840" y="2699717"/>
            <a:ext cx="8496944" cy="524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dirty="0"/>
              <a:t>Australian National Data Service </a:t>
            </a:r>
          </a:p>
          <a:p>
            <a:pPr>
              <a:buNone/>
            </a:pPr>
            <a:r>
              <a:rPr lang="en-AU" sz="2000" dirty="0">
                <a:hlinkClick r:id="rId2"/>
              </a:rPr>
              <a:t>http://</a:t>
            </a:r>
            <a:r>
              <a:rPr lang="en-AU" sz="2000" dirty="0" smtClean="0">
                <a:hlinkClick r:id="rId2"/>
              </a:rPr>
              <a:t>www.ands.org.au/partners-and-communities/international-connections/orcid</a:t>
            </a:r>
            <a:endParaRPr lang="en-AU" sz="20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dirty="0" smtClean="0"/>
              <a:t>Import </a:t>
            </a:r>
            <a:r>
              <a:rPr lang="en-AU" dirty="0"/>
              <a:t>works from </a:t>
            </a:r>
            <a:r>
              <a:rPr lang="en-AU" dirty="0" err="1"/>
              <a:t>BibTeX</a:t>
            </a:r>
            <a:r>
              <a:rPr lang="en-AU" dirty="0"/>
              <a:t> files</a:t>
            </a:r>
          </a:p>
          <a:p>
            <a:pPr>
              <a:buNone/>
            </a:pPr>
            <a:r>
              <a:rPr lang="en-AU" sz="2000" dirty="0">
                <a:hlinkClick r:id="rId3"/>
              </a:rPr>
              <a:t>http://</a:t>
            </a:r>
            <a:r>
              <a:rPr lang="en-AU" sz="2000" dirty="0" smtClean="0">
                <a:hlinkClick r:id="rId3"/>
              </a:rPr>
              <a:t>support.orcid.org/knowledgebase/articles/390530-import-works-from-bibtex-files-website-user</a:t>
            </a:r>
            <a:endParaRPr lang="en-AU" sz="20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800" dirty="0" smtClean="0"/>
              <a:t>Six Top tips for making the most of your ID</a:t>
            </a:r>
          </a:p>
          <a:p>
            <a:pPr>
              <a:buNone/>
            </a:pPr>
            <a:r>
              <a:rPr lang="en-AU" sz="2000" dirty="0" smtClean="0">
                <a:hlinkClick r:id="rId4"/>
              </a:rPr>
              <a:t>http://orcid.org/blog/2015/07/23/six-things-do-now-you%E2%80%99ve-got-orcid-id?lang=en</a:t>
            </a:r>
            <a:endParaRPr lang="en-AU" sz="2000" dirty="0" smtClean="0"/>
          </a:p>
          <a:p>
            <a:pPr>
              <a:buNone/>
            </a:pPr>
            <a:endParaRPr lang="en-AU" sz="2800" dirty="0"/>
          </a:p>
          <a:p>
            <a:pPr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4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Contact Details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>
                <a:hlinkClick r:id="rId3"/>
              </a:rPr>
              <a:t>elke.dawson@anu.edu.au</a:t>
            </a:r>
            <a:endParaRPr lang="en-AU" dirty="0" smtClean="0"/>
          </a:p>
          <a:p>
            <a:pPr algn="ctr"/>
            <a:endParaRPr lang="en-AU" dirty="0"/>
          </a:p>
          <a:p>
            <a:pPr marL="0" indent="0" algn="ctr">
              <a:buNone/>
            </a:pPr>
            <a:r>
              <a:rPr lang="en-AU" dirty="0" smtClean="0">
                <a:hlinkClick r:id="rId4"/>
              </a:rPr>
              <a:t>repository.admin@anu.edu.au</a:t>
            </a:r>
            <a:endParaRPr lang="en-AU" dirty="0" smtClean="0"/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Thank you</a:t>
            </a:r>
          </a:p>
          <a:p>
            <a:pPr marL="0" indent="0" algn="ctr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630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Who is ORCID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A non-profit </a:t>
            </a:r>
            <a:r>
              <a:rPr lang="en-AU" sz="2400" dirty="0"/>
              <a:t>organization </a:t>
            </a:r>
            <a:r>
              <a:rPr lang="en-AU" sz="2400" i="1" dirty="0"/>
              <a:t>“helping create a world in which all who participate in research, scholarship and innovation are uniquely identified and connected to their contributions and affiliations, across disciplines, borders, and time</a:t>
            </a:r>
            <a:r>
              <a:rPr lang="en-AU" sz="2400" dirty="0"/>
              <a:t>.</a:t>
            </a:r>
            <a:r>
              <a:rPr lang="en-AU" sz="2400" i="1" dirty="0"/>
              <a:t>”</a:t>
            </a:r>
            <a:r>
              <a:rPr lang="en-AU" sz="2400" dirty="0"/>
              <a:t> </a:t>
            </a:r>
            <a:r>
              <a:rPr lang="en-AU" sz="2400" dirty="0" smtClean="0"/>
              <a:t>launched in Nov 2012.</a:t>
            </a:r>
          </a:p>
          <a:p>
            <a:r>
              <a:rPr lang="en-AU" sz="2400" dirty="0" smtClean="0"/>
              <a:t>Governed by a Board of Directors</a:t>
            </a:r>
          </a:p>
          <a:p>
            <a:r>
              <a:rPr lang="en-AU" sz="2400" dirty="0" smtClean="0"/>
              <a:t>Membership is ‘</a:t>
            </a:r>
            <a:r>
              <a:rPr lang="en-AU" sz="2400" i="1" dirty="0"/>
              <a:t>open to any organization interested in integrating ORCID </a:t>
            </a:r>
            <a:r>
              <a:rPr lang="en-AU" sz="2400" i="1" dirty="0" smtClean="0"/>
              <a:t>identifiers</a:t>
            </a:r>
            <a:r>
              <a:rPr lang="en-AU" sz="2400" dirty="0" smtClean="0"/>
              <a:t>.’</a:t>
            </a:r>
          </a:p>
          <a:p>
            <a:r>
              <a:rPr lang="en-AU" sz="2400" dirty="0" smtClean="0"/>
              <a:t>… ‘</a:t>
            </a:r>
            <a:r>
              <a:rPr lang="en-AU" sz="2400" i="1" dirty="0" smtClean="0"/>
              <a:t>serves </a:t>
            </a:r>
            <a:r>
              <a:rPr lang="en-AU" sz="2400" i="1" dirty="0"/>
              <a:t>a broad stakeholder community that includes individuals, research and scholarly organizations, data repositories and libraries, publishers, patent offices, service providers, and </a:t>
            </a:r>
            <a:r>
              <a:rPr lang="en-AU" sz="2400" i="1" dirty="0" smtClean="0"/>
              <a:t>more’				</a:t>
            </a:r>
            <a:r>
              <a:rPr lang="en-AU" sz="2400" dirty="0"/>
              <a:t> (</a:t>
            </a:r>
            <a:r>
              <a:rPr lang="en-AU" sz="2400" u="sng" dirty="0">
                <a:hlinkClick r:id="rId2"/>
              </a:rPr>
              <a:t>www.orcid.org</a:t>
            </a:r>
            <a:r>
              <a:rPr lang="en-AU" sz="2400" dirty="0"/>
              <a:t>) </a:t>
            </a:r>
            <a:endParaRPr lang="en-AU" sz="2400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42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</a:t>
            </a:r>
            <a:r>
              <a:rPr lang="en-AU" b="1" i="1" dirty="0" smtClean="0"/>
              <a:t>an</a:t>
            </a:r>
            <a:r>
              <a:rPr lang="en-AU" dirty="0" smtClean="0"/>
              <a:t> ORCID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b="1" i="1" dirty="0"/>
              <a:t>O</a:t>
            </a:r>
            <a:r>
              <a:rPr lang="en-AU" sz="3600" dirty="0"/>
              <a:t>pen </a:t>
            </a:r>
            <a:r>
              <a:rPr lang="en-AU" sz="3600" b="1" i="1" dirty="0"/>
              <a:t>R</a:t>
            </a:r>
            <a:r>
              <a:rPr lang="en-AU" sz="3600" dirty="0"/>
              <a:t>esearcher and </a:t>
            </a:r>
            <a:r>
              <a:rPr lang="en-AU" sz="3600" b="1" i="1" dirty="0"/>
              <a:t>C</a:t>
            </a:r>
            <a:r>
              <a:rPr lang="en-AU" sz="3600" dirty="0"/>
              <a:t>ontributor </a:t>
            </a:r>
            <a:r>
              <a:rPr lang="en-AU" sz="3600" b="1" i="1" dirty="0" smtClean="0"/>
              <a:t>ID</a:t>
            </a:r>
          </a:p>
          <a:p>
            <a:r>
              <a:rPr lang="en-AU" sz="3600" dirty="0"/>
              <a:t>A</a:t>
            </a:r>
            <a:r>
              <a:rPr lang="en-AU" sz="3600" dirty="0" smtClean="0"/>
              <a:t> </a:t>
            </a:r>
            <a:r>
              <a:rPr lang="en-AU" sz="3600" dirty="0"/>
              <a:t>persistent digital identifier able to be integrated with key research workflows and systems, such as manuscript &amp; grant </a:t>
            </a:r>
            <a:r>
              <a:rPr lang="en-AU" sz="3600" dirty="0" smtClean="0"/>
              <a:t>submissions</a:t>
            </a:r>
            <a:endParaRPr lang="en-AU" sz="3600" dirty="0"/>
          </a:p>
          <a:p>
            <a:r>
              <a:rPr lang="en-AU" sz="3600" dirty="0" smtClean="0"/>
              <a:t>Adapted from the system used by Thomson </a:t>
            </a:r>
            <a:r>
              <a:rPr lang="en-AU" sz="3600" dirty="0"/>
              <a:t>Reuters </a:t>
            </a:r>
            <a:r>
              <a:rPr lang="en-AU" sz="3600" dirty="0" smtClean="0"/>
              <a:t>for </a:t>
            </a:r>
            <a:r>
              <a:rPr lang="en-AU" sz="3600" dirty="0"/>
              <a:t>its </a:t>
            </a:r>
            <a:r>
              <a:rPr lang="en-AU" sz="3600" dirty="0" err="1"/>
              <a:t>ResearcherIDs</a:t>
            </a:r>
            <a:endParaRPr lang="en-AU" sz="3600" dirty="0"/>
          </a:p>
          <a:p>
            <a:endParaRPr lang="en-AU" sz="3600" b="1" i="1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6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do I need an ORCID</a:t>
            </a:r>
            <a:r>
              <a:rPr lang="en-AU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AU" sz="2400" dirty="0" smtClean="0"/>
              <a:t>Non-commercial, inter-disciplinary &amp; publisher agnostic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sz="2400" dirty="0" smtClean="0"/>
              <a:t>Facilitates unique author identity management </a:t>
            </a:r>
            <a:endParaRPr lang="en-A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 smtClean="0"/>
              <a:t>One </a:t>
            </a:r>
            <a:r>
              <a:rPr lang="en-AU" sz="2400" dirty="0"/>
              <a:t>author publishing under multiple variations of the same name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/>
              <a:t>Common names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/>
              <a:t>Name changes, e.g. </a:t>
            </a:r>
            <a:r>
              <a:rPr lang="en-AU" sz="2400" dirty="0" smtClean="0"/>
              <a:t>marriage, divorce, deed poll</a:t>
            </a:r>
            <a:endParaRPr lang="en-A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/>
              <a:t>Cultural differences in </a:t>
            </a:r>
            <a:r>
              <a:rPr lang="en-AU" sz="2400" dirty="0" smtClean="0"/>
              <a:t>naming e.g.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 smtClean="0"/>
              <a:t>Publishing ‘in honour of’</a:t>
            </a:r>
          </a:p>
          <a:p>
            <a:pPr marL="634497" indent="-571500">
              <a:buFont typeface="Wingdings" panose="05000000000000000000" pitchFamily="2" charset="2"/>
              <a:buChar char="v"/>
            </a:pPr>
            <a:r>
              <a:rPr lang="en-AU" sz="2400" dirty="0" smtClean="0"/>
              <a:t>Allows for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 smtClean="0"/>
              <a:t>disambiguation of researchers and hence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sz="2400" dirty="0" smtClean="0"/>
              <a:t>accurate &amp; transparent data linking, integration and access</a:t>
            </a:r>
          </a:p>
          <a:p>
            <a:pPr marL="62997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2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do I need an ORCID? cont’d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2400" dirty="0"/>
              <a:t>The National Health and Medical Research Council (NHMRC) and Australian Research Council (ARC) will soon require all grant applicants to have an ORCID identifier </a:t>
            </a:r>
            <a:r>
              <a:rPr lang="en-AU" sz="2400" dirty="0" smtClean="0"/>
              <a:t>-  </a:t>
            </a:r>
            <a:r>
              <a:rPr lang="en-AU" sz="2400" u="sng" dirty="0" smtClean="0">
                <a:hlinkClick r:id="rId2"/>
              </a:rPr>
              <a:t>https</a:t>
            </a:r>
            <a:r>
              <a:rPr lang="en-AU" sz="2400" u="sng" dirty="0">
                <a:hlinkClick r:id="rId2"/>
              </a:rPr>
              <a:t>://</a:t>
            </a:r>
            <a:r>
              <a:rPr lang="en-AU" sz="2400" u="sng" dirty="0" smtClean="0">
                <a:hlinkClick r:id="rId2"/>
              </a:rPr>
              <a:t>www.nhmrc.gov.au/grants-funding/policy/nhmrc-and-arc-statement-open-researcher-and-contributor-id-orcid</a:t>
            </a:r>
            <a:endParaRPr lang="en-AU" sz="2400" u="sng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2400" dirty="0" smtClean="0"/>
              <a:t>Links </a:t>
            </a:r>
            <a:r>
              <a:rPr lang="en-AU" sz="2400" dirty="0"/>
              <a:t>to other profiles – </a:t>
            </a:r>
            <a:r>
              <a:rPr lang="en-AU" sz="2400" dirty="0" err="1"/>
              <a:t>Linkedin</a:t>
            </a:r>
            <a:r>
              <a:rPr lang="en-AU" sz="2400" dirty="0"/>
              <a:t>, Academia, Scopus author identifier, Thompson </a:t>
            </a:r>
            <a:r>
              <a:rPr lang="en-AU" sz="2400" dirty="0" err="1"/>
              <a:t>ResearcherID</a:t>
            </a:r>
            <a:r>
              <a:rPr lang="en-AU" sz="2400" dirty="0"/>
              <a:t> etc.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2400" dirty="0"/>
              <a:t>Journal </a:t>
            </a:r>
            <a:r>
              <a:rPr lang="en-AU" sz="2400" dirty="0" smtClean="0"/>
              <a:t>publishers </a:t>
            </a:r>
            <a:r>
              <a:rPr lang="en-AU" sz="2400" dirty="0"/>
              <a:t>are moving to requiring ORCID IDs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2400" dirty="0"/>
              <a:t>Trove has included Australian researchers into “people and organisations” zone from ORCID</a:t>
            </a:r>
            <a:r>
              <a:rPr lang="en-AU" sz="3600" dirty="0" smtClean="0"/>
              <a:t>.</a:t>
            </a:r>
          </a:p>
          <a:p>
            <a:pPr marL="0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82608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do I need an ORCID at ANU?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3600" dirty="0" smtClean="0"/>
              <a:t>All off the above and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3200" dirty="0" smtClean="0"/>
              <a:t>ORCIDs are being progressively integrated into ANU processes and systems</a:t>
            </a:r>
          </a:p>
          <a:p>
            <a:pPr marL="1224850" lvl="2" indent="-342900">
              <a:buFont typeface="Wingdings" panose="05000000000000000000" pitchFamily="2" charset="2"/>
              <a:buChar char="v"/>
            </a:pPr>
            <a:r>
              <a:rPr lang="en-AU" sz="2700" dirty="0" smtClean="0"/>
              <a:t>ERA publication submission forms</a:t>
            </a:r>
          </a:p>
          <a:p>
            <a:pPr marL="1224850" lvl="2" indent="-342900">
              <a:buFont typeface="Wingdings" panose="05000000000000000000" pitchFamily="2" charset="2"/>
              <a:buChar char="v"/>
            </a:pPr>
            <a:r>
              <a:rPr lang="en-AU" sz="2700" dirty="0" smtClean="0"/>
              <a:t>ARIES / RIMS</a:t>
            </a:r>
          </a:p>
          <a:p>
            <a:pPr marL="1224850" lvl="2" indent="-342900">
              <a:buFont typeface="Wingdings" panose="05000000000000000000" pitchFamily="2" charset="2"/>
              <a:buChar char="v"/>
            </a:pPr>
            <a:r>
              <a:rPr lang="en-AU" sz="2700" dirty="0" smtClean="0"/>
              <a:t>Open Research repository</a:t>
            </a:r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17262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24792" t="9573" r="22271" b="9496"/>
          <a:stretch/>
        </p:blipFill>
        <p:spPr>
          <a:xfrm>
            <a:off x="863848" y="886060"/>
            <a:ext cx="8208912" cy="627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does ORCID allow me to do?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2400" dirty="0" smtClean="0"/>
              <a:t> Create, manage and maintain your own profile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2400" dirty="0" smtClean="0"/>
              <a:t> Control </a:t>
            </a:r>
            <a:r>
              <a:rPr lang="en-AU" sz="2400" dirty="0"/>
              <a:t>how your information is published and </a:t>
            </a:r>
            <a:r>
              <a:rPr lang="en-AU" sz="2400" dirty="0" smtClean="0"/>
              <a:t>shared.</a:t>
            </a:r>
            <a:endParaRPr lang="en-AU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AU" sz="2400" dirty="0" smtClean="0"/>
              <a:t> Manage your privacy up to, and including, item </a:t>
            </a:r>
            <a:r>
              <a:rPr lang="en-AU" sz="2400" dirty="0"/>
              <a:t>level.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400" dirty="0" smtClean="0"/>
              <a:t>Add </a:t>
            </a:r>
            <a:r>
              <a:rPr lang="en-AU" sz="2400" dirty="0"/>
              <a:t>publications </a:t>
            </a:r>
            <a:r>
              <a:rPr lang="en-AU" sz="2400" dirty="0" smtClean="0"/>
              <a:t>from </a:t>
            </a:r>
            <a:r>
              <a:rPr lang="en-AU" sz="2400" dirty="0"/>
              <a:t>partner organisations, </a:t>
            </a:r>
            <a:r>
              <a:rPr lang="en-AU" sz="2400" dirty="0" err="1"/>
              <a:t>e.g</a:t>
            </a:r>
            <a:r>
              <a:rPr lang="en-AU" sz="2400" dirty="0"/>
              <a:t> Web of Science, Scopus, </a:t>
            </a:r>
            <a:r>
              <a:rPr lang="en-AU" sz="2400" dirty="0" err="1"/>
              <a:t>CrossRef</a:t>
            </a:r>
            <a:r>
              <a:rPr lang="en-AU" sz="2400" dirty="0"/>
              <a:t>, </a:t>
            </a:r>
            <a:r>
              <a:rPr lang="en-AU" sz="2400" dirty="0" smtClean="0"/>
              <a:t>ANDS.</a:t>
            </a:r>
            <a:endParaRPr lang="en-AU" sz="24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400" dirty="0"/>
              <a:t>Add publications manually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400" dirty="0"/>
              <a:t>Add professional activities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400" dirty="0"/>
              <a:t>Add current and previous institutional affiliations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400" dirty="0"/>
              <a:t>Add </a:t>
            </a:r>
            <a:r>
              <a:rPr lang="en-AU" sz="2400" dirty="0" smtClean="0"/>
              <a:t>other </a:t>
            </a:r>
            <a:r>
              <a:rPr lang="en-AU" sz="2400" dirty="0"/>
              <a:t>identifiers (e.g. </a:t>
            </a:r>
            <a:r>
              <a:rPr lang="en-AU" sz="2400" dirty="0" err="1"/>
              <a:t>ResearcherID</a:t>
            </a:r>
            <a:r>
              <a:rPr lang="en-AU" sz="2400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400" dirty="0" smtClean="0"/>
              <a:t>Link </a:t>
            </a:r>
            <a:r>
              <a:rPr lang="en-AU" sz="2400" dirty="0"/>
              <a:t>to other </a:t>
            </a:r>
            <a:r>
              <a:rPr lang="en-AU" sz="2400" dirty="0" smtClean="0"/>
              <a:t>systems / </a:t>
            </a:r>
            <a:r>
              <a:rPr lang="en-AU" sz="2400" dirty="0"/>
              <a:t>profiles, e.g. Google Scholar, </a:t>
            </a:r>
            <a:r>
              <a:rPr lang="en-AU" sz="2400" dirty="0" err="1" smtClean="0"/>
              <a:t>Linkedin</a:t>
            </a:r>
            <a:r>
              <a:rPr lang="en-AU" sz="24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400" dirty="0" smtClean="0"/>
              <a:t>Create a QR code for addition to posters, business cards etc.</a:t>
            </a:r>
            <a:endParaRPr lang="en-AU" sz="36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8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obtain an ORCID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4966" y="1945694"/>
            <a:ext cx="5715659" cy="5290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6282" y="2987749"/>
            <a:ext cx="3885355" cy="1825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dirty="0" smtClean="0"/>
              <a:t>It’s as easy as</a:t>
            </a:r>
          </a:p>
          <a:p>
            <a:pPr>
              <a:buNone/>
            </a:pPr>
            <a:r>
              <a:rPr lang="en-AU" dirty="0" smtClean="0"/>
              <a:t>1 2 3 at </a:t>
            </a:r>
          </a:p>
          <a:p>
            <a:pPr>
              <a:buNone/>
            </a:pPr>
            <a:r>
              <a:rPr lang="en-AU" dirty="0" smtClean="0"/>
              <a:t>https</a:t>
            </a:r>
            <a:r>
              <a:rPr lang="en-AU" dirty="0"/>
              <a:t>://orcid.org/</a:t>
            </a:r>
          </a:p>
        </p:txBody>
      </p:sp>
    </p:spTree>
    <p:extLst>
      <p:ext uri="{BB962C8B-B14F-4D97-AF65-F5344CB8AC3E}">
        <p14:creationId xmlns:p14="http://schemas.microsoft.com/office/powerpoint/2010/main" val="7808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UPowerpointTemplate2010-3-1">
  <a:themeElements>
    <a:clrScheme name="ANUPowerpointTemplate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UPowerpointTemplate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UPowerpointTemplate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3520</TotalTime>
  <Words>558</Words>
  <Application>Microsoft Office PowerPoint</Application>
  <PresentationFormat>Custom</PresentationFormat>
  <Paragraphs>92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PGothic</vt:lpstr>
      <vt:lpstr>Arial</vt:lpstr>
      <vt:lpstr>Calibri</vt:lpstr>
      <vt:lpstr>Courier New</vt:lpstr>
      <vt:lpstr>Times New Roman</vt:lpstr>
      <vt:lpstr>Wingdings</vt:lpstr>
      <vt:lpstr>ANUPowerpointTemplate2010-3-1</vt:lpstr>
      <vt:lpstr>PowerPoint Presentation</vt:lpstr>
      <vt:lpstr>Who is ORCID</vt:lpstr>
      <vt:lpstr>What is an ORCID</vt:lpstr>
      <vt:lpstr>Why do I need an ORCID?</vt:lpstr>
      <vt:lpstr>Why do I need an ORCID? cont’d</vt:lpstr>
      <vt:lpstr>Why do I need an ORCID at ANU?</vt:lpstr>
      <vt:lpstr>PowerPoint Presentation</vt:lpstr>
      <vt:lpstr>What does ORCID allow me to do?</vt:lpstr>
      <vt:lpstr>How to obtain an ORCID</vt:lpstr>
      <vt:lpstr>How to get the most out of your ORCID?</vt:lpstr>
      <vt:lpstr>When to use your ORCID identifier?</vt:lpstr>
      <vt:lpstr>Further Information</vt:lpstr>
      <vt:lpstr>Contact Details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Digital Research  Data at ANU</dc:title>
  <dc:creator>Zixiao Wang</dc:creator>
  <cp:lastModifiedBy>Elke Dawson</cp:lastModifiedBy>
  <cp:revision>251</cp:revision>
  <dcterms:modified xsi:type="dcterms:W3CDTF">2017-04-19T03:02:56Z</dcterms:modified>
</cp:coreProperties>
</file>