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4"/>
  </p:notesMasterIdLst>
  <p:handoutMasterIdLst>
    <p:handoutMasterId r:id="rId25"/>
  </p:handoutMasterIdLst>
  <p:sldIdLst>
    <p:sldId id="256" r:id="rId5"/>
    <p:sldId id="279" r:id="rId6"/>
    <p:sldId id="322" r:id="rId7"/>
    <p:sldId id="314" r:id="rId8"/>
    <p:sldId id="313" r:id="rId9"/>
    <p:sldId id="323" r:id="rId10"/>
    <p:sldId id="315" r:id="rId11"/>
    <p:sldId id="325" r:id="rId12"/>
    <p:sldId id="312" r:id="rId13"/>
    <p:sldId id="334" r:id="rId14"/>
    <p:sldId id="310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276" r:id="rId23"/>
  </p:sldIdLst>
  <p:sldSz cx="9144000" cy="5143500" type="screen16x9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E79DC5-0D94-43B0-8C2F-840673C3E6C1}" v="3" dt="2022-04-29T03:46:54.0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>
        <p:scale>
          <a:sx n="128" d="100"/>
          <a:sy n="128" d="100"/>
        </p:scale>
        <p:origin x="2604" y="1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8" d="100"/>
          <a:sy n="68" d="100"/>
        </p:scale>
        <p:origin x="1779" y="4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anne Dever" userId="32213d1a-8be9-4d72-8d0f-9f30540ce439" providerId="ADAL" clId="{4FE79DC5-0D94-43B0-8C2F-840673C3E6C1}"/>
    <pc:docChg chg="custSel modSld">
      <pc:chgData name="Maryanne Dever" userId="32213d1a-8be9-4d72-8d0f-9f30540ce439" providerId="ADAL" clId="{4FE79DC5-0D94-43B0-8C2F-840673C3E6C1}" dt="2022-04-29T04:19:06.869" v="213" actId="20577"/>
      <pc:docMkLst>
        <pc:docMk/>
      </pc:docMkLst>
      <pc:sldChg chg="modSp mod">
        <pc:chgData name="Maryanne Dever" userId="32213d1a-8be9-4d72-8d0f-9f30540ce439" providerId="ADAL" clId="{4FE79DC5-0D94-43B0-8C2F-840673C3E6C1}" dt="2022-04-29T03:49:01.046" v="157" actId="14100"/>
        <pc:sldMkLst>
          <pc:docMk/>
          <pc:sldMk cId="2466746383" sldId="265"/>
        </pc:sldMkLst>
        <pc:spChg chg="mod">
          <ac:chgData name="Maryanne Dever" userId="32213d1a-8be9-4d72-8d0f-9f30540ce439" providerId="ADAL" clId="{4FE79DC5-0D94-43B0-8C2F-840673C3E6C1}" dt="2022-04-29T03:49:01.046" v="157" actId="14100"/>
          <ac:spMkLst>
            <pc:docMk/>
            <pc:sldMk cId="2466746383" sldId="265"/>
            <ac:spMk id="6" creationId="{8C310FE0-69A4-4565-BC20-2529EB334A06}"/>
          </ac:spMkLst>
        </pc:spChg>
      </pc:sldChg>
      <pc:sldChg chg="modSp mod">
        <pc:chgData name="Maryanne Dever" userId="32213d1a-8be9-4d72-8d0f-9f30540ce439" providerId="ADAL" clId="{4FE79DC5-0D94-43B0-8C2F-840673C3E6C1}" dt="2022-04-29T03:49:09.409" v="158" actId="14100"/>
        <pc:sldMkLst>
          <pc:docMk/>
          <pc:sldMk cId="1591111648" sldId="279"/>
        </pc:sldMkLst>
        <pc:spChg chg="mod">
          <ac:chgData name="Maryanne Dever" userId="32213d1a-8be9-4d72-8d0f-9f30540ce439" providerId="ADAL" clId="{4FE79DC5-0D94-43B0-8C2F-840673C3E6C1}" dt="2022-04-29T03:49:09.409" v="158" actId="14100"/>
          <ac:spMkLst>
            <pc:docMk/>
            <pc:sldMk cId="1591111648" sldId="279"/>
            <ac:spMk id="6" creationId="{8C310FE0-69A4-4565-BC20-2529EB334A06}"/>
          </ac:spMkLst>
        </pc:spChg>
      </pc:sldChg>
      <pc:sldChg chg="addSp delSp modSp mod">
        <pc:chgData name="Maryanne Dever" userId="32213d1a-8be9-4d72-8d0f-9f30540ce439" providerId="ADAL" clId="{4FE79DC5-0D94-43B0-8C2F-840673C3E6C1}" dt="2022-04-29T04:18:13.196" v="209" actId="20577"/>
        <pc:sldMkLst>
          <pc:docMk/>
          <pc:sldMk cId="996621719" sldId="282"/>
        </pc:sldMkLst>
        <pc:spChg chg="mod">
          <ac:chgData name="Maryanne Dever" userId="32213d1a-8be9-4d72-8d0f-9f30540ce439" providerId="ADAL" clId="{4FE79DC5-0D94-43B0-8C2F-840673C3E6C1}" dt="2022-04-29T04:18:13.196" v="209" actId="20577"/>
          <ac:spMkLst>
            <pc:docMk/>
            <pc:sldMk cId="996621719" sldId="282"/>
            <ac:spMk id="6" creationId="{8C310FE0-69A4-4565-BC20-2529EB334A06}"/>
          </ac:spMkLst>
        </pc:spChg>
        <pc:spChg chg="add del mod">
          <ac:chgData name="Maryanne Dever" userId="32213d1a-8be9-4d72-8d0f-9f30540ce439" providerId="ADAL" clId="{4FE79DC5-0D94-43B0-8C2F-840673C3E6C1}" dt="2022-04-29T03:35:57.325" v="1" actId="931"/>
          <ac:spMkLst>
            <pc:docMk/>
            <pc:sldMk cId="996621719" sldId="282"/>
            <ac:spMk id="10" creationId="{E0066C97-CDEF-A57B-3770-56D547296824}"/>
          </ac:spMkLst>
        </pc:spChg>
        <pc:picChg chg="del">
          <ac:chgData name="Maryanne Dever" userId="32213d1a-8be9-4d72-8d0f-9f30540ce439" providerId="ADAL" clId="{4FE79DC5-0D94-43B0-8C2F-840673C3E6C1}" dt="2022-04-29T03:34:47.174" v="0" actId="478"/>
          <ac:picMkLst>
            <pc:docMk/>
            <pc:sldMk cId="996621719" sldId="282"/>
            <ac:picMk id="11" creationId="{688ED56C-B746-4961-999F-5255E273B9B2}"/>
          </ac:picMkLst>
        </pc:picChg>
        <pc:picChg chg="add mod">
          <ac:chgData name="Maryanne Dever" userId="32213d1a-8be9-4d72-8d0f-9f30540ce439" providerId="ADAL" clId="{4FE79DC5-0D94-43B0-8C2F-840673C3E6C1}" dt="2022-04-29T03:36:09.848" v="12" actId="1076"/>
          <ac:picMkLst>
            <pc:docMk/>
            <pc:sldMk cId="996621719" sldId="282"/>
            <ac:picMk id="13" creationId="{D0480E6C-68B8-E83D-D171-D41E6B66343C}"/>
          </ac:picMkLst>
        </pc:picChg>
      </pc:sldChg>
      <pc:sldChg chg="modSp mod">
        <pc:chgData name="Maryanne Dever" userId="32213d1a-8be9-4d72-8d0f-9f30540ce439" providerId="ADAL" clId="{4FE79DC5-0D94-43B0-8C2F-840673C3E6C1}" dt="2022-04-29T03:49:13.138" v="159" actId="20577"/>
        <pc:sldMkLst>
          <pc:docMk/>
          <pc:sldMk cId="4238123903" sldId="283"/>
        </pc:sldMkLst>
        <pc:spChg chg="mod">
          <ac:chgData name="Maryanne Dever" userId="32213d1a-8be9-4d72-8d0f-9f30540ce439" providerId="ADAL" clId="{4FE79DC5-0D94-43B0-8C2F-840673C3E6C1}" dt="2022-04-29T03:49:13.138" v="159" actId="20577"/>
          <ac:spMkLst>
            <pc:docMk/>
            <pc:sldMk cId="4238123903" sldId="283"/>
            <ac:spMk id="2" creationId="{F066BAA3-3AB4-4C02-9488-682B7B5D3ED4}"/>
          </ac:spMkLst>
        </pc:spChg>
      </pc:sldChg>
      <pc:sldChg chg="modSp mod">
        <pc:chgData name="Maryanne Dever" userId="32213d1a-8be9-4d72-8d0f-9f30540ce439" providerId="ADAL" clId="{4FE79DC5-0D94-43B0-8C2F-840673C3E6C1}" dt="2022-04-29T04:19:06.869" v="213" actId="20577"/>
        <pc:sldMkLst>
          <pc:docMk/>
          <pc:sldMk cId="3391511439" sldId="291"/>
        </pc:sldMkLst>
        <pc:spChg chg="mod">
          <ac:chgData name="Maryanne Dever" userId="32213d1a-8be9-4d72-8d0f-9f30540ce439" providerId="ADAL" clId="{4FE79DC5-0D94-43B0-8C2F-840673C3E6C1}" dt="2022-04-29T04:19:06.869" v="213" actId="20577"/>
          <ac:spMkLst>
            <pc:docMk/>
            <pc:sldMk cId="3391511439" sldId="291"/>
            <ac:spMk id="2" creationId="{E07ECB63-3B39-48F2-8426-1484CDB25635}"/>
          </ac:spMkLst>
        </pc:spChg>
      </pc:sldChg>
      <pc:sldChg chg="modSp mod">
        <pc:chgData name="Maryanne Dever" userId="32213d1a-8be9-4d72-8d0f-9f30540ce439" providerId="ADAL" clId="{4FE79DC5-0D94-43B0-8C2F-840673C3E6C1}" dt="2022-04-29T03:36:26.778" v="13" actId="1076"/>
        <pc:sldMkLst>
          <pc:docMk/>
          <pc:sldMk cId="4281235738" sldId="292"/>
        </pc:sldMkLst>
        <pc:picChg chg="mod">
          <ac:chgData name="Maryanne Dever" userId="32213d1a-8be9-4d72-8d0f-9f30540ce439" providerId="ADAL" clId="{4FE79DC5-0D94-43B0-8C2F-840673C3E6C1}" dt="2022-04-29T03:36:26.778" v="13" actId="1076"/>
          <ac:picMkLst>
            <pc:docMk/>
            <pc:sldMk cId="4281235738" sldId="292"/>
            <ac:picMk id="13" creationId="{8CDEFDD1-14AB-D42D-7772-0A420EDC0C21}"/>
          </ac:picMkLst>
        </pc:picChg>
      </pc:sldChg>
      <pc:sldChg chg="addSp delSp modSp mod">
        <pc:chgData name="Maryanne Dever" userId="32213d1a-8be9-4d72-8d0f-9f30540ce439" providerId="ADAL" clId="{4FE79DC5-0D94-43B0-8C2F-840673C3E6C1}" dt="2022-04-29T03:50:20.625" v="205" actId="14100"/>
        <pc:sldMkLst>
          <pc:docMk/>
          <pc:sldMk cId="2859109522" sldId="293"/>
        </pc:sldMkLst>
        <pc:spChg chg="mod">
          <ac:chgData name="Maryanne Dever" userId="32213d1a-8be9-4d72-8d0f-9f30540ce439" providerId="ADAL" clId="{4FE79DC5-0D94-43B0-8C2F-840673C3E6C1}" dt="2022-04-29T03:50:03.904" v="202" actId="14100"/>
          <ac:spMkLst>
            <pc:docMk/>
            <pc:sldMk cId="2859109522" sldId="293"/>
            <ac:spMk id="2" creationId="{E07ECB63-3B39-48F2-8426-1484CDB25635}"/>
          </ac:spMkLst>
        </pc:spChg>
        <pc:picChg chg="add mod">
          <ac:chgData name="Maryanne Dever" userId="32213d1a-8be9-4d72-8d0f-9f30540ce439" providerId="ADAL" clId="{4FE79DC5-0D94-43B0-8C2F-840673C3E6C1}" dt="2022-04-29T03:50:20.625" v="205" actId="14100"/>
          <ac:picMkLst>
            <pc:docMk/>
            <pc:sldMk cId="2859109522" sldId="293"/>
            <ac:picMk id="7" creationId="{A9B19BDD-92BE-03EC-E717-D09E392FC2A8}"/>
          </ac:picMkLst>
        </pc:picChg>
        <pc:picChg chg="del">
          <ac:chgData name="Maryanne Dever" userId="32213d1a-8be9-4d72-8d0f-9f30540ce439" providerId="ADAL" clId="{4FE79DC5-0D94-43B0-8C2F-840673C3E6C1}" dt="2022-04-29T03:36:58.573" v="14" actId="478"/>
          <ac:picMkLst>
            <pc:docMk/>
            <pc:sldMk cId="2859109522" sldId="293"/>
            <ac:picMk id="9" creationId="{E23AE279-5D1E-43F9-BB3E-04F328BF17C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0C0A257-B081-4972-B0CF-1F39F8714D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948091-2DCD-4509-A944-5FC3CAA095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27F89-6F89-4D72-A243-A68B4122D611}" type="datetimeFigureOut">
              <a:rPr lang="en-AU" smtClean="0"/>
              <a:t>21/06/2023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C56B26-2CBE-4E97-9F33-B336733FED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37CD2B-E28A-4D49-A0FA-D516F93D72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E5BEA-06EA-4996-A757-E0A11090F5C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8613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51D79-A941-472A-B86F-4C1D5FA7235B}" type="datetimeFigureOut">
              <a:rPr lang="en-AU" smtClean="0"/>
              <a:t>21/06/2023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29E61-899D-4DEC-B2DA-C928176A27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6005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29E61-899D-4DEC-B2DA-C928176A27CF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063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6D05FB-9E00-4E05-8A11-8AC6AA5F17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450" y="373063"/>
            <a:ext cx="6120000" cy="3960000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2835"/>
              </a:spcAft>
              <a:defRPr sz="6400" cap="all" baseline="0"/>
            </a:lvl1pPr>
            <a:lvl2pPr>
              <a:defRPr sz="18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D46DD6-3FEF-4E8E-852D-6AB87C9AEE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400" y="0"/>
            <a:ext cx="173684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6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000" y="324000"/>
            <a:ext cx="5652000" cy="4176000"/>
          </a:xfrm>
        </p:spPr>
        <p:txBody>
          <a:bodyPr numCol="1" spcCol="180000">
            <a:noAutofit/>
          </a:bodyPr>
          <a:lstStyle>
            <a:lvl1pPr>
              <a:defRPr sz="1400">
                <a:solidFill>
                  <a:schemeClr val="accent1"/>
                </a:solidFill>
                <a:latin typeface="+mj-lt"/>
              </a:defRPr>
            </a:lvl1pPr>
            <a:lvl2pPr>
              <a:defRPr sz="1100"/>
            </a:lvl2pPr>
            <a:lvl3pPr marL="90000" indent="-90000">
              <a:defRPr sz="1100"/>
            </a:lvl3pPr>
            <a:lvl4pPr marL="180000" indent="-90000">
              <a:defRPr sz="1100"/>
            </a:lvl4pPr>
            <a:lvl5pPr marL="270000" indent="-90000"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ANU ACADEMIC PORTFOLIO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0000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May  2023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31932D-C811-4ADE-9CBC-C6F97F4734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4000" y="324000"/>
            <a:ext cx="2520000" cy="3006725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defRPr sz="36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07276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,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000" y="324000"/>
            <a:ext cx="5652000" cy="4140000"/>
          </a:xfrm>
        </p:spPr>
        <p:txBody>
          <a:bodyPr numCol="2" spcCol="180000">
            <a:noAutofit/>
          </a:bodyPr>
          <a:lstStyle>
            <a:lvl1pPr>
              <a:defRPr sz="800">
                <a:solidFill>
                  <a:schemeClr val="accent1"/>
                </a:solidFill>
                <a:latin typeface="+mj-lt"/>
              </a:defRPr>
            </a:lvl1pPr>
            <a:lvl2pPr>
              <a:defRPr sz="800"/>
            </a:lvl2pPr>
            <a:lvl3pPr marL="90000" indent="-90000">
              <a:defRPr sz="800"/>
            </a:lvl3pPr>
            <a:lvl4pPr marL="180000" indent="-90000">
              <a:defRPr sz="800"/>
            </a:lvl4pPr>
            <a:lvl5pPr marL="270000" indent="-90000"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ANU ACADEMIC PORTFOLIO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0000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May  2023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587F0A-3EF9-46A9-A8FF-9715CF0929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850" y="324000"/>
            <a:ext cx="2520000" cy="4140000"/>
          </a:xfrm>
        </p:spPr>
        <p:txBody>
          <a:bodyPr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  <a:lvl2pPr>
              <a:spcAft>
                <a:spcPts val="1200"/>
              </a:spcAft>
              <a:defRPr sz="1800">
                <a:solidFill>
                  <a:schemeClr val="tx1"/>
                </a:solidFill>
              </a:defRPr>
            </a:lvl2pPr>
            <a:lvl3pPr>
              <a:buNone/>
              <a:defRPr/>
            </a:lvl3pPr>
            <a:lvl4pPr marL="179388" indent="-179388">
              <a:buFont typeface="Arial" panose="020B0604020202020204" pitchFamily="34" charset="0"/>
              <a:buChar char="•"/>
              <a:defRPr/>
            </a:lvl4pPr>
            <a:lvl5pPr marL="357188" indent="-179388">
              <a:buFont typeface="Times New Roman" panose="02020603050405020304" pitchFamily="18" charset="0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44000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maller left,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000" y="324000"/>
            <a:ext cx="5652000" cy="4140000"/>
          </a:xfrm>
        </p:spPr>
        <p:txBody>
          <a:bodyPr numCol="2" spcCol="180000">
            <a:noAutofit/>
          </a:bodyPr>
          <a:lstStyle>
            <a:lvl1pPr>
              <a:defRPr sz="800">
                <a:solidFill>
                  <a:schemeClr val="accent1"/>
                </a:solidFill>
                <a:latin typeface="+mj-lt"/>
              </a:defRPr>
            </a:lvl1pPr>
            <a:lvl2pPr>
              <a:defRPr sz="800"/>
            </a:lvl2pPr>
            <a:lvl3pPr marL="90000" indent="-90000">
              <a:defRPr sz="800"/>
            </a:lvl3pPr>
            <a:lvl4pPr marL="180000" indent="-90000">
              <a:defRPr sz="800"/>
            </a:lvl4pPr>
            <a:lvl5pPr marL="270000" indent="-90000"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ANU ACADEMIC PORTFOLIO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0000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May  2023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587F0A-3EF9-46A9-A8FF-9715CF0929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850" y="324000"/>
            <a:ext cx="2520000" cy="4140000"/>
          </a:xfrm>
        </p:spPr>
        <p:txBody>
          <a:bodyPr/>
          <a:lstStyle>
            <a:lvl1pPr>
              <a:lnSpc>
                <a:spcPct val="80000"/>
              </a:lnSpc>
              <a:defRPr sz="36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1800">
                <a:solidFill>
                  <a:schemeClr val="accent1"/>
                </a:solidFill>
              </a:defRPr>
            </a:lvl2pPr>
            <a:lvl3pPr>
              <a:buNone/>
              <a:defRPr sz="800"/>
            </a:lvl3pPr>
            <a:lvl4pPr marL="179388" indent="-179388">
              <a:buFont typeface="Arial" panose="020B0604020202020204" pitchFamily="34" charset="0"/>
              <a:buChar char="•"/>
              <a:defRPr sz="800"/>
            </a:lvl4pPr>
            <a:lvl5pPr marL="357188" indent="-179388">
              <a:buFont typeface="Times New Roman" panose="02020603050405020304" pitchFamily="18" charset="0"/>
              <a:buChar char="–"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99705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ANU ACADEMIC PORTFOLIO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0000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May  2023</a:t>
            </a:r>
            <a:endParaRPr lang="en-AU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4117324-6B4D-4511-9A09-354F377011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850" y="324000"/>
            <a:ext cx="8459788" cy="1512887"/>
          </a:xfrm>
        </p:spPr>
        <p:txBody>
          <a:bodyPr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04076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00" y="1800000"/>
            <a:ext cx="3600000" cy="2700000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ANU ACADEMIC PORTFOLIO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0000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May  2023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3145E-4A65-4D12-BF17-1E376D23E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850" y="324000"/>
            <a:ext cx="3600000" cy="1512887"/>
          </a:xfrm>
        </p:spPr>
        <p:txBody>
          <a:bodyPr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E17CBD4-5DAE-4848-BC50-36416D91C4AD}"/>
              </a:ext>
            </a:extLst>
          </p:cNvPr>
          <p:cNvCxnSpPr/>
          <p:nvPr userDrawn="1"/>
        </p:nvCxnSpPr>
        <p:spPr>
          <a:xfrm>
            <a:off x="4572000" y="324000"/>
            <a:ext cx="0" cy="410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2B441EC-09C6-4B4A-9603-C02952057B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56000" y="323850"/>
            <a:ext cx="3528000" cy="410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C4D845E-CFE4-4388-98CF-2B7CD087A9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12000" y="630621"/>
            <a:ext cx="108000" cy="3796917"/>
          </a:xfrm>
        </p:spPr>
        <p:txBody>
          <a:bodyPr vert="vert270" anchor="t"/>
          <a:lstStyle>
            <a:lvl1pPr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2309347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,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150" y="1080000"/>
            <a:ext cx="3600000" cy="3347538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3145E-4A65-4D12-BF17-1E376D23E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20000" y="324000"/>
            <a:ext cx="3600000" cy="1512887"/>
          </a:xfrm>
        </p:spPr>
        <p:txBody>
          <a:bodyPr/>
          <a:lstStyle>
            <a:lvl1pPr>
              <a:lnSpc>
                <a:spcPct val="80000"/>
              </a:lnSpc>
              <a:defRPr sz="3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ANU ACADEMIC PORTFOLIO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0000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May  2023</a:t>
            </a:r>
            <a:endParaRPr lang="en-AU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E17CBD4-5DAE-4848-BC50-36416D91C4AD}"/>
              </a:ext>
            </a:extLst>
          </p:cNvPr>
          <p:cNvCxnSpPr/>
          <p:nvPr userDrawn="1"/>
        </p:nvCxnSpPr>
        <p:spPr>
          <a:xfrm>
            <a:off x="4572000" y="324000"/>
            <a:ext cx="0" cy="410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2B441EC-09C6-4B4A-9603-C02952057B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4000" y="323850"/>
            <a:ext cx="3528000" cy="410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C4D845E-CFE4-4388-98CF-2B7CD087A9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60000" y="630621"/>
            <a:ext cx="108000" cy="3796917"/>
          </a:xfrm>
        </p:spPr>
        <p:txBody>
          <a:bodyPr vert="vert270" anchor="t"/>
          <a:lstStyle>
            <a:lvl1pPr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300226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, large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ANU ACADEMIC PORTFOLIO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0000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May  2023</a:t>
            </a:r>
            <a:endParaRPr lang="en-AU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2B441EC-09C6-4B4A-9603-C02952057B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132000" y="323850"/>
            <a:ext cx="5652000" cy="410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C4D845E-CFE4-4388-98CF-2B7CD087A9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52000" y="630621"/>
            <a:ext cx="108000" cy="3796917"/>
          </a:xfrm>
        </p:spPr>
        <p:txBody>
          <a:bodyPr vert="vert270" anchor="t"/>
          <a:lstStyle>
            <a:lvl1pPr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6B4478A-1BDA-4472-A289-4B0C4E7959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850" y="324000"/>
            <a:ext cx="2160000" cy="4140000"/>
          </a:xfrm>
        </p:spPr>
        <p:txBody>
          <a:bodyPr/>
          <a:lstStyle>
            <a:lvl1pPr>
              <a:lnSpc>
                <a:spcPct val="80000"/>
              </a:lnSpc>
              <a:defRPr sz="36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1800">
                <a:solidFill>
                  <a:schemeClr val="accent1"/>
                </a:solidFill>
              </a:defRPr>
            </a:lvl2pPr>
            <a:lvl3pPr>
              <a:buNone/>
              <a:defRPr sz="800"/>
            </a:lvl3pPr>
            <a:lvl4pPr marL="179388" indent="-179388">
              <a:buFont typeface="Arial" panose="020B0604020202020204" pitchFamily="34" charset="0"/>
              <a:buChar char="•"/>
              <a:defRPr sz="800"/>
            </a:lvl4pPr>
            <a:lvl5pPr marL="357188" indent="-179388">
              <a:buFont typeface="Times New Roman" panose="02020603050405020304" pitchFamily="18" charset="0"/>
              <a:buChar char="–"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88945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ANU ACADEMIC PORTFOLIO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17E45197-8F27-48C7-B54F-6D8F7E295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0000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May  2023</a:t>
            </a:r>
            <a:endParaRPr lang="en-AU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3307DB3-CBE2-4A55-BE8E-C26CBADA0D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850" y="324000"/>
            <a:ext cx="8460000" cy="410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F005714D-B845-45B5-AB70-7040C72172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000" y="630621"/>
            <a:ext cx="108000" cy="3796917"/>
          </a:xfrm>
        </p:spPr>
        <p:txBody>
          <a:bodyPr vert="vert270" anchor="t"/>
          <a:lstStyle>
            <a:lvl1pPr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3011687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ANU ACADEMIC PORTFOLIO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17E45197-8F27-48C7-B54F-6D8F7E295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0000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May  2023</a:t>
            </a:r>
            <a:endParaRPr lang="en-AU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3307DB3-CBE2-4A55-BE8E-C26CBADA0D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850" y="324000"/>
            <a:ext cx="4104000" cy="410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5CD301A0-52A4-469E-ACAD-84A14A2181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000" y="630621"/>
            <a:ext cx="108000" cy="3796917"/>
          </a:xfrm>
        </p:spPr>
        <p:txBody>
          <a:bodyPr vert="vert270" anchor="t"/>
          <a:lstStyle>
            <a:lvl1pPr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6B417A0-A601-4DF8-833D-2F1065E5A8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80000" y="324000"/>
            <a:ext cx="4104000" cy="410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C8112A07-2578-4C64-9E60-0E0913ABA1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36000" y="630621"/>
            <a:ext cx="108000" cy="3796917"/>
          </a:xfrm>
        </p:spPr>
        <p:txBody>
          <a:bodyPr vert="vert270" anchor="t"/>
          <a:lstStyle>
            <a:lvl1pPr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2248986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tagger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ANU ACADEMIC PORTFOLIO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17E45197-8F27-48C7-B54F-6D8F7E295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0000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May  2023</a:t>
            </a:r>
            <a:endParaRPr lang="en-AU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3307DB3-CBE2-4A55-BE8E-C26CBADA0D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850" y="324000"/>
            <a:ext cx="3528000" cy="410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5CD301A0-52A4-469E-ACAD-84A14A2181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000" y="630621"/>
            <a:ext cx="108000" cy="3796917"/>
          </a:xfrm>
        </p:spPr>
        <p:txBody>
          <a:bodyPr vert="vert270" anchor="t"/>
          <a:lstStyle>
            <a:lvl1pPr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6B417A0-A601-4DF8-833D-2F1065E5A8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2000" y="324000"/>
            <a:ext cx="3528000" cy="230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C8112A07-2578-4C64-9E60-0E0913ABA1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8000" y="324000"/>
            <a:ext cx="108000" cy="2304000"/>
          </a:xfrm>
        </p:spPr>
        <p:txBody>
          <a:bodyPr vert="vert270" anchor="t"/>
          <a:lstStyle>
            <a:lvl1pPr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55C4169D-51A2-418E-95CB-AE67319994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660000" y="2916000"/>
            <a:ext cx="2124000" cy="147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651BCC0A-46D4-42B0-987C-A33E38A571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23767" y="2916000"/>
            <a:ext cx="108000" cy="1476000"/>
          </a:xfrm>
        </p:spPr>
        <p:txBody>
          <a:bodyPr vert="vert270" anchor="t"/>
          <a:lstStyle>
            <a:lvl1pPr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1792502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6D05FB-9E00-4E05-8A11-8AC6AA5F17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95999" y="373063"/>
            <a:ext cx="7523999" cy="3274027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2835"/>
              </a:spcAft>
              <a:defRPr sz="6400" cap="all" baseline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6A049C-4F69-43AF-8C8B-0B56DA46CD4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1999" y="2196000"/>
            <a:ext cx="4248000" cy="259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C2CD92-94A0-4183-91AF-1A31B8F162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36" y="0"/>
            <a:ext cx="173684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610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3145E-4A65-4D12-BF17-1E376D23E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72000" y="323999"/>
            <a:ext cx="3312000" cy="1980000"/>
          </a:xfrm>
        </p:spPr>
        <p:txBody>
          <a:bodyPr/>
          <a:lstStyle>
            <a:lvl1pPr>
              <a:lnSpc>
                <a:spcPct val="80000"/>
              </a:lnSpc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ANU ACADEMIC PORTFOLIO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0000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May  2023</a:t>
            </a:r>
            <a:endParaRPr lang="en-AU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2B441EC-09C6-4B4A-9603-C02952057B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4000" y="323850"/>
            <a:ext cx="4104000" cy="410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C4D845E-CFE4-4388-98CF-2B7CD087A9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000" y="630621"/>
            <a:ext cx="108000" cy="3796917"/>
          </a:xfrm>
        </p:spPr>
        <p:txBody>
          <a:bodyPr vert="vert270" anchor="t"/>
          <a:lstStyle>
            <a:lvl1pPr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8C956-62EE-4375-80BD-F88AA733C3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72000" y="3024000"/>
            <a:ext cx="3311525" cy="1511214"/>
          </a:xfrm>
        </p:spPr>
        <p:txBody>
          <a:bodyPr/>
          <a:lstStyle>
            <a:lvl1pPr>
              <a:spcAft>
                <a:spcPts val="0"/>
              </a:spcAft>
              <a:defRPr sz="90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00">
                <a:solidFill>
                  <a:schemeClr val="tx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004508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3145E-4A65-4D12-BF17-1E376D23E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64000" y="323999"/>
            <a:ext cx="4770000" cy="2880000"/>
          </a:xfrm>
        </p:spPr>
        <p:txBody>
          <a:bodyPr/>
          <a:lstStyle>
            <a:lvl1pPr>
              <a:lnSpc>
                <a:spcPct val="80000"/>
              </a:lnSpc>
              <a:defRPr sz="28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ANU ACADEMIC PORTFOLIO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0000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May  2023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8C956-62EE-4375-80BD-F88AA733C3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64000" y="3024000"/>
            <a:ext cx="3311525" cy="1511214"/>
          </a:xfrm>
        </p:spPr>
        <p:txBody>
          <a:bodyPr/>
          <a:lstStyle>
            <a:lvl1pPr>
              <a:spcAft>
                <a:spcPts val="0"/>
              </a:spcAft>
              <a:defRPr sz="90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00">
                <a:solidFill>
                  <a:schemeClr val="tx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CCBDA75-3AB1-4C8B-B29D-537B8B1FAC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0800"/>
            <a:ext cx="9144000" cy="2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01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3145E-4A65-4D12-BF17-1E376D23E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00" y="323999"/>
            <a:ext cx="4770000" cy="2880000"/>
          </a:xfrm>
        </p:spPr>
        <p:txBody>
          <a:bodyPr/>
          <a:lstStyle>
            <a:lvl1pPr>
              <a:lnSpc>
                <a:spcPct val="80000"/>
              </a:lnSpc>
              <a:defRPr sz="28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ANU ACADEMIC PORTFOLIO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0000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May  2023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8C956-62EE-4375-80BD-F88AA733C3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0000" y="3024000"/>
            <a:ext cx="3311525" cy="1511214"/>
          </a:xfrm>
        </p:spPr>
        <p:txBody>
          <a:bodyPr/>
          <a:lstStyle>
            <a:lvl1pPr>
              <a:spcAft>
                <a:spcPts val="0"/>
              </a:spcAft>
              <a:defRPr sz="90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00">
                <a:solidFill>
                  <a:schemeClr val="tx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2373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000" y="1260000"/>
            <a:ext cx="3960000" cy="324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4000" y="1260000"/>
            <a:ext cx="3960000" cy="324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ANU ACADEMIC PORTFOLIO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Date Placeholder 10">
            <a:extLst>
              <a:ext uri="{FF2B5EF4-FFF2-40B4-BE49-F238E27FC236}">
                <a16:creationId xmlns:a16="http://schemas.microsoft.com/office/drawing/2014/main" id="{CA85DCDF-C5A3-43A1-9E40-308CB7A5F96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7380000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May  2023</a:t>
            </a:r>
            <a:endParaRPr lang="en-AU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CF810F9-EC51-4622-9468-3349A7AFA4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850" y="324001"/>
            <a:ext cx="8459788" cy="936000"/>
          </a:xfrm>
        </p:spPr>
        <p:txBody>
          <a:bodyPr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163793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1260872"/>
            <a:ext cx="3960000" cy="540000"/>
          </a:xfrm>
        </p:spPr>
        <p:txBody>
          <a:bodyPr anchor="ctr">
            <a:normAutofit/>
          </a:bodyPr>
          <a:lstStyle>
            <a:lvl1pPr marL="0" indent="0">
              <a:buNone/>
              <a:defRPr sz="14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00" y="1800000"/>
            <a:ext cx="3960000" cy="2700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4000" y="1260872"/>
            <a:ext cx="3960000" cy="540000"/>
          </a:xfrm>
        </p:spPr>
        <p:txBody>
          <a:bodyPr anchor="ctr">
            <a:normAutofit/>
          </a:bodyPr>
          <a:lstStyle>
            <a:lvl1pPr marL="0" indent="0">
              <a:buNone/>
              <a:defRPr sz="14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4000" y="1800000"/>
            <a:ext cx="3960000" cy="2700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ANU ACADEMIC PORTFOLIO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14F034C-2451-4BE6-BB2F-13B71E82B30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7380000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May  2023</a:t>
            </a:r>
            <a:endParaRPr lang="en-AU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FFA563F-7AE3-402E-9587-9C3CED7B3A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850" y="324001"/>
            <a:ext cx="8459788" cy="936872"/>
          </a:xfrm>
        </p:spPr>
        <p:txBody>
          <a:bodyPr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59563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ANU ACADEMIC PORTFOLIO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Date Placeholder 10">
            <a:extLst>
              <a:ext uri="{FF2B5EF4-FFF2-40B4-BE49-F238E27FC236}">
                <a16:creationId xmlns:a16="http://schemas.microsoft.com/office/drawing/2014/main" id="{8CE9A8DC-B386-48E5-A2B7-FF03052B93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0000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May  2023</a:t>
            </a:r>
            <a:endParaRPr lang="en-AU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515565A-8448-45B8-888E-3D8DE57354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850" y="324000"/>
            <a:ext cx="8459788" cy="1512887"/>
          </a:xfrm>
        </p:spPr>
        <p:txBody>
          <a:bodyPr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668512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ANU ACADEMIC PORTFOLIO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17E45197-8F27-48C7-B54F-6D8F7E295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0000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May  2023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397023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6D05FB-9E00-4E05-8A11-8AC6AA5F17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31999" y="373063"/>
            <a:ext cx="5612607" cy="1702730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2835"/>
              </a:spcAft>
              <a:defRPr sz="6400" cap="all" baseline="0">
                <a:solidFill>
                  <a:schemeClr val="tx1"/>
                </a:solidFill>
              </a:defRPr>
            </a:lvl1pPr>
            <a:lvl2pPr>
              <a:lnSpc>
                <a:spcPct val="80000"/>
              </a:lnSpc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7B2C6D-31F3-4B5D-8AEA-D378B3F6B1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32138" y="1260000"/>
            <a:ext cx="5611812" cy="2921000"/>
          </a:xfrm>
        </p:spPr>
        <p:txBody>
          <a:bodyPr/>
          <a:lstStyle>
            <a:lvl1pPr>
              <a:spcAft>
                <a:spcPts val="2835"/>
              </a:spcAft>
              <a:defRPr sz="1800"/>
            </a:lvl1pPr>
            <a:lvl2pPr>
              <a:spcAft>
                <a:spcPts val="0"/>
              </a:spcAft>
              <a:defRPr sz="1200">
                <a:latin typeface="+mj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EE533D-B90B-4984-80AF-6A213C6C3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36" y="0"/>
            <a:ext cx="173684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80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8000" y="324000"/>
            <a:ext cx="6300000" cy="2139553"/>
          </a:xfrm>
        </p:spPr>
        <p:txBody>
          <a:bodyPr anchor="t">
            <a:normAutofit/>
          </a:bodyPr>
          <a:lstStyle>
            <a:lvl1pPr>
              <a:lnSpc>
                <a:spcPct val="80000"/>
              </a:lnSpc>
              <a:defRPr sz="6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ANU ACADEMIC PORTFOLIO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5014A4F5-33BC-4C41-B1AC-8B957B763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0000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May  2023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2DF42F-AFE2-4EF3-B14F-54A469AB5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000" y="324000"/>
            <a:ext cx="1830621" cy="1808163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6400">
                <a:solidFill>
                  <a:schemeClr val="accent1"/>
                </a:solidFill>
              </a:defRPr>
            </a:lvl1pPr>
            <a:lvl2pPr>
              <a:defRPr sz="6400">
                <a:solidFill>
                  <a:schemeClr val="accent1"/>
                </a:solidFill>
              </a:defRPr>
            </a:lvl2pPr>
            <a:lvl3pPr>
              <a:defRPr sz="6400">
                <a:solidFill>
                  <a:schemeClr val="accent1"/>
                </a:solidFill>
              </a:defRPr>
            </a:lvl3pPr>
            <a:lvl4pPr>
              <a:defRPr sz="6400">
                <a:solidFill>
                  <a:schemeClr val="accent1"/>
                </a:solidFill>
              </a:defRPr>
            </a:lvl4pPr>
            <a:lvl5pPr>
              <a:defRPr sz="6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18189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8000" y="324000"/>
            <a:ext cx="6300000" cy="2139553"/>
          </a:xfrm>
        </p:spPr>
        <p:txBody>
          <a:bodyPr anchor="t">
            <a:normAutofit/>
          </a:bodyPr>
          <a:lstStyle>
            <a:lvl1pPr>
              <a:lnSpc>
                <a:spcPct val="80000"/>
              </a:lnSpc>
              <a:defRPr sz="64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ANU ACADEMIC PORTFOLIO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5014A4F5-33BC-4C41-B1AC-8B957B763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0000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May  2023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2DF42F-AFE2-4EF3-B14F-54A469AB5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000" y="324000"/>
            <a:ext cx="1830621" cy="1808163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6400">
                <a:solidFill>
                  <a:schemeClr val="tx1"/>
                </a:solidFill>
              </a:defRPr>
            </a:lvl1pPr>
            <a:lvl2pPr>
              <a:defRPr sz="6400">
                <a:solidFill>
                  <a:schemeClr val="accent1"/>
                </a:solidFill>
              </a:defRPr>
            </a:lvl2pPr>
            <a:lvl3pPr>
              <a:defRPr sz="6400">
                <a:solidFill>
                  <a:schemeClr val="accent1"/>
                </a:solidFill>
              </a:defRPr>
            </a:lvl3pPr>
            <a:lvl4pPr>
              <a:defRPr sz="6400">
                <a:solidFill>
                  <a:schemeClr val="accent1"/>
                </a:solidFill>
              </a:defRPr>
            </a:lvl4pPr>
            <a:lvl5pPr>
              <a:defRPr sz="6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  <a:endParaRPr lang="en-AU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95412E3-4376-4E7F-8689-900603DB69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0800"/>
            <a:ext cx="9144000" cy="2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20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Image_Dark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8000" y="324000"/>
            <a:ext cx="6300000" cy="2139553"/>
          </a:xfrm>
        </p:spPr>
        <p:txBody>
          <a:bodyPr anchor="t">
            <a:normAutofit/>
          </a:bodyPr>
          <a:lstStyle>
            <a:lvl1pPr>
              <a:lnSpc>
                <a:spcPct val="80000"/>
              </a:lnSpc>
              <a:defRPr sz="64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ANU ACADEMIC PORTFOLIO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5014A4F5-33BC-4C41-B1AC-8B957B763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0000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May  2023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2DF42F-AFE2-4EF3-B14F-54A469AB5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000" y="324000"/>
            <a:ext cx="1830621" cy="1808163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6400">
                <a:solidFill>
                  <a:schemeClr val="tx1"/>
                </a:solidFill>
              </a:defRPr>
            </a:lvl1pPr>
            <a:lvl2pPr>
              <a:defRPr sz="6400">
                <a:solidFill>
                  <a:schemeClr val="accent1"/>
                </a:solidFill>
              </a:defRPr>
            </a:lvl2pPr>
            <a:lvl3pPr>
              <a:defRPr sz="6400">
                <a:solidFill>
                  <a:schemeClr val="accent1"/>
                </a:solidFill>
              </a:defRPr>
            </a:lvl3pPr>
            <a:lvl4pPr>
              <a:defRPr sz="6400">
                <a:solidFill>
                  <a:schemeClr val="accent1"/>
                </a:solidFill>
              </a:defRPr>
            </a:lvl4pPr>
            <a:lvl5pPr>
              <a:defRPr sz="6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58922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Image_Light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8000" y="324000"/>
            <a:ext cx="6300000" cy="2139553"/>
          </a:xfrm>
        </p:spPr>
        <p:txBody>
          <a:bodyPr anchor="t">
            <a:normAutofit/>
          </a:bodyPr>
          <a:lstStyle>
            <a:lvl1pPr>
              <a:lnSpc>
                <a:spcPct val="80000"/>
              </a:lnSpc>
              <a:defRPr sz="64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ANU ACADEMIC PORTFOLIO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5014A4F5-33BC-4C41-B1AC-8B957B763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0000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May  2023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2DF42F-AFE2-4EF3-B14F-54A469AB5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000" y="324000"/>
            <a:ext cx="1830621" cy="1808163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6400">
                <a:solidFill>
                  <a:schemeClr val="tx1"/>
                </a:solidFill>
              </a:defRPr>
            </a:lvl1pPr>
            <a:lvl2pPr>
              <a:defRPr sz="6400">
                <a:solidFill>
                  <a:schemeClr val="accent1"/>
                </a:solidFill>
              </a:defRPr>
            </a:lvl2pPr>
            <a:lvl3pPr>
              <a:defRPr sz="6400">
                <a:solidFill>
                  <a:schemeClr val="accent1"/>
                </a:solidFill>
              </a:defRPr>
            </a:lvl3pPr>
            <a:lvl4pPr>
              <a:defRPr sz="6400">
                <a:solidFill>
                  <a:schemeClr val="accent1"/>
                </a:solidFill>
              </a:defRPr>
            </a:lvl4pPr>
            <a:lvl5pPr>
              <a:defRPr sz="6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  <a:endParaRPr lang="en-A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363311-D81E-4290-8966-289EB731CC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0800"/>
            <a:ext cx="9144000" cy="2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99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324000"/>
            <a:ext cx="2880000" cy="3144414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000" y="324000"/>
            <a:ext cx="4932000" cy="414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ANU ACADEMIC PORTFOLIO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0000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May  2023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04818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324000"/>
            <a:ext cx="2520000" cy="3144414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000" y="324000"/>
            <a:ext cx="5652000" cy="4140000"/>
          </a:xfrm>
        </p:spPr>
        <p:txBody>
          <a:bodyPr numCol="2" spcCol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ANU ACADEMIC PORTFOLIO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0000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May  2023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3586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000" y="324000"/>
            <a:ext cx="5652000" cy="4176000"/>
          </a:xfrm>
        </p:spPr>
        <p:txBody>
          <a:bodyPr numCol="2" spcCol="180000">
            <a:noAutofit/>
          </a:bodyPr>
          <a:lstStyle>
            <a:lvl1pPr>
              <a:defRPr sz="1000">
                <a:solidFill>
                  <a:schemeClr val="accent1"/>
                </a:solidFill>
                <a:latin typeface="+mj-lt"/>
              </a:defRPr>
            </a:lvl1pPr>
            <a:lvl2pPr>
              <a:defRPr sz="800"/>
            </a:lvl2pPr>
            <a:lvl3pPr marL="90000" indent="-90000">
              <a:defRPr sz="800"/>
            </a:lvl3pPr>
            <a:lvl4pPr marL="180000" indent="-90000">
              <a:defRPr sz="800"/>
            </a:lvl4pPr>
            <a:lvl5pPr marL="270000" indent="-90000"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ANU ACADEMIC PORTFOLIO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0000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May  2023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31932D-C811-4ADE-9CBC-C6F97F4734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4000" y="324000"/>
            <a:ext cx="2520000" cy="3006725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defRPr sz="3600"/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868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4000" y="324000"/>
            <a:ext cx="8460000" cy="75723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1800000"/>
            <a:ext cx="8460000" cy="27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0000" y="4914000"/>
            <a:ext cx="5400000" cy="108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AU" smtClean="0"/>
              <a:t>ANU ACADEMIC PORTFOLIO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4000" y="4914000"/>
            <a:ext cx="360000" cy="108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EA9F80-8DAB-4E35-8304-FAC3410EE5CB}"/>
              </a:ext>
            </a:extLst>
          </p:cNvPr>
          <p:cNvSpPr txBox="1"/>
          <p:nvPr userDrawn="1"/>
        </p:nvSpPr>
        <p:spPr>
          <a:xfrm>
            <a:off x="-1967198" y="10969"/>
            <a:ext cx="1908720" cy="37856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2764" indent="-122764" algn="l">
              <a:buFont typeface="+mj-lt"/>
              <a:buNone/>
            </a:pPr>
            <a:r>
              <a:rPr lang="en-US" sz="600" b="1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A SLIDE STYLE FROM 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 tab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Slide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layout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layout goes awry, select Reset</a:t>
            </a:r>
            <a:endParaRPr lang="en-US" sz="600" b="1" kern="120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2764" indent="-122764" algn="l">
              <a:buFont typeface="+mj-lt"/>
              <a:buNone/>
            </a:pPr>
            <a:endParaRPr lang="en-US" sz="600" b="1" kern="120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2764" indent="-122764" algn="l">
              <a:buFont typeface="+mj-lt"/>
              <a:buNone/>
            </a:pPr>
            <a:r>
              <a:rPr lang="en-US" sz="600" b="1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</a:t>
            </a:r>
          </a:p>
          <a:p>
            <a:pPr marL="0" indent="0" algn="l">
              <a:buFont typeface="+mj-lt"/>
              <a:buNone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 are 5 levels of formatted text available.</a:t>
            </a:r>
          </a:p>
          <a:p>
            <a:pPr marL="0" indent="0" algn="l">
              <a:buFont typeface="+mj-lt"/>
              <a:buNone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move between text  levels using the increase/decrease button on the menu above.</a:t>
            </a:r>
          </a:p>
          <a:p>
            <a:pPr marL="122764" indent="-122764" algn="l">
              <a:buFont typeface="+mj-lt"/>
              <a:buNone/>
            </a:pPr>
            <a:endParaRPr lang="en-US" sz="600" b="1" kern="120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2764" indent="-122764" algn="l">
              <a:buFont typeface="+mj-lt"/>
              <a:buNone/>
            </a:pPr>
            <a:endParaRPr lang="en-US" sz="600" b="1" kern="120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2764" indent="-122764" algn="l">
              <a:buFont typeface="+mj-lt"/>
              <a:buNone/>
            </a:pPr>
            <a:endParaRPr lang="en-US" sz="600" b="1" kern="120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2764" indent="-122764" algn="l">
              <a:buFont typeface="+mj-lt"/>
              <a:buNone/>
            </a:pPr>
            <a:r>
              <a:rPr lang="en-US" sz="600" b="1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SLIDE BACKGROUND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Menu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 Background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or Texture Fill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image </a:t>
            </a:r>
          </a:p>
          <a:p>
            <a:pPr marL="122764" indent="-122764" algn="l">
              <a:buFont typeface="+mj-lt"/>
              <a:buNone/>
            </a:pPr>
            <a:endParaRPr lang="en-US" sz="600" b="1" kern="120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2764" indent="-122764" algn="l">
              <a:buFont typeface="+mj-lt"/>
              <a:buNone/>
            </a:pPr>
            <a:r>
              <a:rPr lang="en-US" sz="600" b="1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IMAGE IN SHAPE OR ON PAGE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Right click on image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Picture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your image</a:t>
            </a:r>
          </a:p>
          <a:p>
            <a:pPr marL="0" indent="0" algn="l">
              <a:buFont typeface="+mj-lt"/>
              <a:buNone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icon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the new image</a:t>
            </a:r>
          </a:p>
          <a:p>
            <a:pPr marL="122764" indent="-122764" algn="l">
              <a:buFont typeface="+mj-lt"/>
              <a:buNone/>
            </a:pPr>
            <a:endParaRPr lang="en-US" sz="600" b="1" kern="120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2764" indent="-122764" algn="l">
              <a:buFont typeface="+mj-lt"/>
              <a:buNone/>
            </a:pPr>
            <a:r>
              <a:rPr lang="en-US" sz="600" b="1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REPOSITION IMAGE WITHIN SHAPE 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image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 menu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Crop button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fit the whole image inside select FIT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use only a portion select FILL then crop, move or resize image to show properly within shape.</a:t>
            </a:r>
          </a:p>
          <a:p>
            <a:pPr marL="122764" indent="-122764" algn="l">
              <a:buFont typeface="+mj-lt"/>
              <a:buNone/>
            </a:pPr>
            <a:endParaRPr lang="en-US" sz="600" b="1" kern="120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2764" indent="-122764" algn="l">
              <a:buFont typeface="+mj-lt"/>
              <a:buNone/>
            </a:pPr>
            <a:r>
              <a:rPr lang="en-US" sz="600" b="1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ADD/CHANGE FOOTER</a:t>
            </a:r>
          </a:p>
          <a:p>
            <a:pPr marL="179388" lvl="0" indent="-179388" algn="l" defTabSz="914400" rtl="0" eaLnBrk="1" latinLnBrk="0" hangingPunct="1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Menu</a:t>
            </a:r>
          </a:p>
          <a:p>
            <a:pPr marL="179388" lvl="0" indent="-179388" algn="l" defTabSz="914400" rtl="0" eaLnBrk="1" latinLnBrk="0" hangingPunct="1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Header &amp; Footer</a:t>
            </a:r>
          </a:p>
          <a:p>
            <a:pPr marL="179388" lvl="0" indent="-179388" algn="l" defTabSz="914400" rtl="0" eaLnBrk="1" latinLnBrk="0" hangingPunct="1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Tick to activate/Untick to remove</a:t>
            </a:r>
          </a:p>
          <a:p>
            <a:pPr marL="179388" lvl="0" indent="-179388" algn="l" defTabSz="914400" rtl="0" eaLnBrk="1" latinLnBrk="0" hangingPunct="1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text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2F70BC5-DBE8-42FB-9A35-2E8AC821B1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0000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May  2023</a:t>
            </a:r>
            <a:endParaRPr lang="en-AU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4DEE85A-4266-4E69-A969-DFA7B1E14139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7198" y="947672"/>
            <a:ext cx="474729" cy="1617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7071D7-58A8-4D10-B668-7A37D63450FB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0800"/>
            <a:ext cx="9144000" cy="2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1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3" r:id="rId3"/>
    <p:sldLayoutId id="2147483669" r:id="rId4"/>
    <p:sldLayoutId id="2147483670" r:id="rId5"/>
    <p:sldLayoutId id="2147483687" r:id="rId6"/>
    <p:sldLayoutId id="2147483671" r:id="rId7"/>
    <p:sldLayoutId id="2147483672" r:id="rId8"/>
    <p:sldLayoutId id="2147483673" r:id="rId9"/>
    <p:sldLayoutId id="2147483674" r:id="rId10"/>
    <p:sldLayoutId id="2147483677" r:id="rId11"/>
    <p:sldLayoutId id="2147483678" r:id="rId12"/>
    <p:sldLayoutId id="2147483662" r:id="rId13"/>
    <p:sldLayoutId id="2147483676" r:id="rId14"/>
    <p:sldLayoutId id="2147483675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64" r:id="rId23"/>
    <p:sldLayoutId id="2147483665" r:id="rId24"/>
    <p:sldLayoutId id="2147483666" r:id="rId25"/>
    <p:sldLayoutId id="2147483667" r:id="rId26"/>
    <p:sldLayoutId id="2147483686" r:id="rId27"/>
  </p:sldLayoutIdLst>
  <p:hf hdr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Times New Roman" panose="02020603050405020304" pitchFamily="18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Sofia Pro Light" panose="020B0000000000000000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teaching.weblogs.anu.edu.au/2023/06/08/return-to-campus/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CF4046B-2D6E-4241-ACA9-D9782353F0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450" y="373063"/>
            <a:ext cx="6921648" cy="3960000"/>
          </a:xfrm>
        </p:spPr>
        <p:txBody>
          <a:bodyPr>
            <a:normAutofit/>
          </a:bodyPr>
          <a:lstStyle/>
          <a:p>
            <a:endParaRPr lang="en-US" sz="2100" dirty="0" smtClean="0"/>
          </a:p>
          <a:p>
            <a:r>
              <a:rPr lang="en-US" sz="2100" b="1" dirty="0" smtClean="0"/>
              <a:t>ANU Learning </a:t>
            </a:r>
            <a:r>
              <a:rPr lang="en-US" sz="2100" b="1" dirty="0"/>
              <a:t>and </a:t>
            </a:r>
            <a:r>
              <a:rPr lang="en-US" sz="2100" b="1" dirty="0" smtClean="0"/>
              <a:t>Teaching</a:t>
            </a:r>
          </a:p>
          <a:p>
            <a:r>
              <a:rPr lang="en-US" sz="2800" b="1" cap="none" dirty="0" smtClean="0"/>
              <a:t>Updates </a:t>
            </a:r>
            <a:r>
              <a:rPr lang="en-US" sz="2800" cap="none" dirty="0"/>
              <a:t>June </a:t>
            </a:r>
            <a:r>
              <a:rPr lang="en-US" sz="2800" cap="none" dirty="0" smtClean="0"/>
              <a:t>2023</a:t>
            </a:r>
            <a:endParaRPr lang="en-US" sz="2800" b="1" cap="none" dirty="0" smtClean="0"/>
          </a:p>
          <a:p>
            <a:endParaRPr lang="en-US" sz="2200" b="1" dirty="0" smtClean="0"/>
          </a:p>
          <a:p>
            <a:r>
              <a:rPr lang="en-US" sz="2000" b="1" dirty="0" smtClean="0"/>
              <a:t>SIS </a:t>
            </a:r>
            <a:r>
              <a:rPr lang="en-US" sz="2000" b="1" dirty="0"/>
              <a:t>Divisional Staff </a:t>
            </a:r>
            <a:r>
              <a:rPr lang="en-US" sz="2000" b="1" dirty="0" smtClean="0"/>
              <a:t>meeting</a:t>
            </a:r>
            <a:endParaRPr lang="en-US" sz="2000" cap="none" dirty="0"/>
          </a:p>
          <a:p>
            <a:endParaRPr lang="en-US" sz="1800" b="1" cap="none" dirty="0" smtClean="0"/>
          </a:p>
          <a:p>
            <a:r>
              <a:rPr lang="en-US" sz="1800" b="1" cap="none" dirty="0" smtClean="0"/>
              <a:t>Professor Maryanne Dever</a:t>
            </a:r>
            <a:r>
              <a:rPr lang="en-US" sz="1800" cap="none" dirty="0" smtClean="0"/>
              <a:t>, PVC (Education &amp; Digital)</a:t>
            </a:r>
            <a:endParaRPr lang="en-US" sz="1800" cap="non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271" y="1855348"/>
            <a:ext cx="2616891" cy="1746775"/>
          </a:xfrm>
          <a:prstGeom prst="rect">
            <a:avLst/>
          </a:prstGeom>
          <a:effectLst>
            <a:softEdge rad="419100"/>
          </a:effectLst>
        </p:spPr>
      </p:pic>
    </p:spTree>
    <p:extLst>
      <p:ext uri="{BB962C8B-B14F-4D97-AF65-F5344CB8AC3E}">
        <p14:creationId xmlns:p14="http://schemas.microsoft.com/office/powerpoint/2010/main" val="389838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472000" y="497603"/>
            <a:ext cx="3312000" cy="1806395"/>
          </a:xfrm>
        </p:spPr>
        <p:txBody>
          <a:bodyPr>
            <a:normAutofit/>
          </a:bodyPr>
          <a:lstStyle/>
          <a:p>
            <a:r>
              <a:rPr lang="en-AU" sz="1800" b="1" dirty="0" smtClean="0">
                <a:solidFill>
                  <a:schemeClr val="accent1"/>
                </a:solidFill>
              </a:rPr>
              <a:t>Staff want</a:t>
            </a:r>
          </a:p>
          <a:p>
            <a:endParaRPr lang="en-AU" sz="1100" dirty="0" smtClean="0">
              <a:solidFill>
                <a:schemeClr val="accent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sz="1300" dirty="0"/>
              <a:t>Better use of their time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sz="1300" dirty="0"/>
              <a:t>Joined up systems that work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sz="1300" dirty="0"/>
              <a:t>Manual work-</a:t>
            </a:r>
            <a:r>
              <a:rPr lang="en-AU" sz="1300" dirty="0" err="1"/>
              <a:t>arounds</a:t>
            </a:r>
            <a:r>
              <a:rPr lang="en-AU" sz="1300" dirty="0"/>
              <a:t> gone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sz="1300" dirty="0"/>
              <a:t>Quality and innovation without pain and stress</a:t>
            </a:r>
            <a:endParaRPr lang="en-AU" sz="13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ANU ACADEMIC PORTFOLIO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10</a:t>
            </a:fld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June 2023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5472000" y="2303998"/>
            <a:ext cx="3311525" cy="2231216"/>
          </a:xfrm>
        </p:spPr>
        <p:txBody>
          <a:bodyPr>
            <a:normAutofit fontScale="62500" lnSpcReduction="20000"/>
          </a:bodyPr>
          <a:lstStyle/>
          <a:p>
            <a:r>
              <a:rPr lang="en-AU" sz="2900" b="1" dirty="0" smtClean="0">
                <a:solidFill>
                  <a:schemeClr val="accent1"/>
                </a:solidFill>
              </a:rPr>
              <a:t>Students want</a:t>
            </a:r>
          </a:p>
          <a:p>
            <a:endParaRPr lang="en-AU" sz="1800" dirty="0" smtClean="0">
              <a:solidFill>
                <a:schemeClr val="accent1"/>
              </a:solidFill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AU" sz="1900" dirty="0"/>
              <a:t>Better use of their </a:t>
            </a:r>
            <a:r>
              <a:rPr lang="en-AU" sz="1900" dirty="0"/>
              <a:t>time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AU" sz="1900" dirty="0"/>
              <a:t>Joined up systems that work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AU" sz="1900" dirty="0" smtClean="0"/>
              <a:t>Quality </a:t>
            </a:r>
            <a:r>
              <a:rPr lang="en-AU" sz="1900" dirty="0"/>
              <a:t>and consistency in their learning experiences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AU" sz="1900" dirty="0" smtClean="0"/>
              <a:t>Well-organised </a:t>
            </a:r>
            <a:r>
              <a:rPr lang="en-AU" sz="1900" dirty="0"/>
              <a:t>learning </a:t>
            </a:r>
            <a:r>
              <a:rPr lang="en-AU" sz="1900" dirty="0" smtClean="0"/>
              <a:t>experiences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AU" sz="1900" dirty="0" smtClean="0"/>
              <a:t>Meaningful feedback</a:t>
            </a:r>
            <a:endParaRPr lang="en-AU" sz="1900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AU" sz="1900" dirty="0" smtClean="0"/>
              <a:t>A </a:t>
            </a:r>
            <a:r>
              <a:rPr lang="en-AU" sz="1900" dirty="0"/>
              <a:t>genuine sense of belonging in our classrooms whether in-person or online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AU" sz="1900" dirty="0"/>
              <a:t>Flexibility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5" b="16625"/>
          <a:stretch>
            <a:fillRect/>
          </a:stretch>
        </p:blipFill>
        <p:spPr>
          <a:effectLst>
            <a:softEdge rad="355600"/>
          </a:effectLst>
        </p:spPr>
      </p:pic>
    </p:spTree>
    <p:extLst>
      <p:ext uri="{BB962C8B-B14F-4D97-AF65-F5344CB8AC3E}">
        <p14:creationId xmlns:p14="http://schemas.microsoft.com/office/powerpoint/2010/main" val="139507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9823484"/>
              </p:ext>
            </p:extLst>
          </p:nvPr>
        </p:nvGraphicFramePr>
        <p:xfrm>
          <a:off x="367235" y="856054"/>
          <a:ext cx="8416404" cy="3953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8202">
                  <a:extLst>
                    <a:ext uri="{9D8B030D-6E8A-4147-A177-3AD203B41FA5}">
                      <a16:colId xmlns:a16="http://schemas.microsoft.com/office/drawing/2014/main" val="1933987704"/>
                    </a:ext>
                  </a:extLst>
                </a:gridCol>
                <a:gridCol w="4208202">
                  <a:extLst>
                    <a:ext uri="{9D8B030D-6E8A-4147-A177-3AD203B41FA5}">
                      <a16:colId xmlns:a16="http://schemas.microsoft.com/office/drawing/2014/main" val="3052609979"/>
                    </a:ext>
                  </a:extLst>
                </a:gridCol>
              </a:tblGrid>
              <a:tr h="355034"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Current</a:t>
                      </a:r>
                      <a:r>
                        <a:rPr lang="en-AU" sz="1200" baseline="0" dirty="0" smtClean="0"/>
                        <a:t> state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Future</a:t>
                      </a:r>
                      <a:r>
                        <a:rPr lang="en-AU" sz="1200" baseline="0" dirty="0" smtClean="0"/>
                        <a:t> state</a:t>
                      </a:r>
                      <a:endParaRPr lang="en-A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770198"/>
                  </a:ext>
                </a:extLst>
              </a:tr>
              <a:tr h="612798"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Considerable dependence on lectures</a:t>
                      </a:r>
                      <a:r>
                        <a:rPr lang="en-AU" sz="1200" baseline="0" dirty="0" smtClean="0"/>
                        <a:t> and more passive forms of learning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baseline="0" dirty="0" smtClean="0"/>
                        <a:t>More active and engaged learning; f</a:t>
                      </a:r>
                      <a:r>
                        <a:rPr lang="en-AU" sz="1200" dirty="0" smtClean="0"/>
                        <a:t>lipped</a:t>
                      </a:r>
                      <a:r>
                        <a:rPr lang="en-AU" sz="1200" baseline="0" dirty="0" smtClean="0"/>
                        <a:t> options. </a:t>
                      </a:r>
                      <a:endParaRPr lang="en-A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903771"/>
                  </a:ext>
                </a:extLst>
              </a:tr>
              <a:tr h="711801"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High</a:t>
                      </a:r>
                      <a:r>
                        <a:rPr lang="en-AU" sz="1200" baseline="0" dirty="0" smtClean="0"/>
                        <a:t> use of exams and essays for assessments; low student satisfaction with feedback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More alternatives to exams,</a:t>
                      </a:r>
                      <a:r>
                        <a:rPr lang="en-AU" sz="1200" baseline="0" dirty="0" smtClean="0"/>
                        <a:t> greater use of authentic assessment, focus on broadening skills; intentionally designed online assessment delivered via a new integrated platform; feedback that works</a:t>
                      </a:r>
                      <a:endParaRPr lang="en-A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129536"/>
                  </a:ext>
                </a:extLst>
              </a:tr>
              <a:tr h="554908"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Online</a:t>
                      </a:r>
                      <a:r>
                        <a:rPr lang="en-AU" sz="1200" baseline="0" dirty="0" smtClean="0"/>
                        <a:t> course sites are mostly static repositories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Online course sites are</a:t>
                      </a:r>
                      <a:r>
                        <a:rPr lang="en-AU" sz="1200" baseline="0" dirty="0" smtClean="0"/>
                        <a:t> dynamic and offer high levels of interaction and active learning opportunities</a:t>
                      </a:r>
                      <a:endParaRPr lang="en-A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666350"/>
                  </a:ext>
                </a:extLst>
              </a:tr>
              <a:tr h="732816"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F2F</a:t>
                      </a:r>
                      <a:r>
                        <a:rPr lang="en-AU" sz="1200" baseline="0" dirty="0" smtClean="0"/>
                        <a:t> and on-campus predominantly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aseline="0" dirty="0" smtClean="0"/>
                        <a:t>Move away from F2F/online distinction to ‘learning’.</a:t>
                      </a:r>
                      <a:endParaRPr lang="en-AU" sz="1200" dirty="0" smtClean="0"/>
                    </a:p>
                    <a:p>
                      <a:r>
                        <a:rPr lang="en-AU" sz="1200" dirty="0" smtClean="0"/>
                        <a:t>More flexibility; flipped learning</a:t>
                      </a:r>
                      <a:r>
                        <a:rPr lang="en-AU" sz="1200" baseline="0" dirty="0" smtClean="0"/>
                        <a:t> options. Maybe fully online electives, online and hybrid postgrad offerings.</a:t>
                      </a:r>
                      <a:endParaRPr lang="en-A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529204"/>
                  </a:ext>
                </a:extLst>
              </a:tr>
              <a:tr h="875426"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Fragmented and uneven online experience, array of supported and unsupported tools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Seamless</a:t>
                      </a:r>
                      <a:r>
                        <a:rPr lang="en-AU" sz="1200" baseline="0" dirty="0" smtClean="0"/>
                        <a:t> digital learning environment; streamlined environment</a:t>
                      </a:r>
                      <a:endParaRPr lang="en-A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811073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89"/>
            <a:r>
              <a:rPr lang="en-AU" smtClean="0">
                <a:solidFill>
                  <a:prstClr val="black"/>
                </a:solidFill>
                <a:latin typeface="Public Sans Light"/>
              </a:rPr>
              <a:t>ANU ACADEMIC PORTFOLIO</a:t>
            </a:r>
            <a:endParaRPr lang="en-AU" dirty="0">
              <a:solidFill>
                <a:prstClr val="black"/>
              </a:solidFill>
              <a:latin typeface="Public Sans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10A01DC5-1685-4615-8240-15192985C6A2}" type="slidenum">
              <a:rPr lang="en-AU">
                <a:solidFill>
                  <a:prstClr val="black"/>
                </a:solidFill>
                <a:latin typeface="Public Sans Light"/>
              </a:rPr>
              <a:pPr defTabSz="457189"/>
              <a:t>11</a:t>
            </a:fld>
            <a:endParaRPr lang="en-AU">
              <a:solidFill>
                <a:prstClr val="black"/>
              </a:solidFill>
              <a:latin typeface="Public Sans Ligh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189"/>
            <a:r>
              <a:rPr lang="en-US" dirty="0" err="1" smtClean="0">
                <a:solidFill>
                  <a:prstClr val="black"/>
                </a:solidFill>
                <a:latin typeface="Public Sans Light"/>
              </a:rPr>
              <a:t>june</a:t>
            </a:r>
            <a:r>
              <a:rPr lang="en-US" dirty="0" smtClean="0">
                <a:solidFill>
                  <a:prstClr val="black"/>
                </a:solidFill>
                <a:latin typeface="Public Sans Light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Public Sans Light"/>
              </a:rPr>
              <a:t>2023</a:t>
            </a:r>
            <a:endParaRPr lang="en-AU" dirty="0">
              <a:solidFill>
                <a:prstClr val="black"/>
              </a:solidFill>
              <a:latin typeface="Public Sans Ligh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 smtClean="0"/>
              <a:t>Learning is transforming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196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7374" y="1071762"/>
            <a:ext cx="8256625" cy="3428238"/>
          </a:xfrm>
        </p:spPr>
        <p:txBody>
          <a:bodyPr>
            <a:normAutofit fontScale="55000" lnSpcReduction="20000"/>
          </a:bodyPr>
          <a:lstStyle/>
          <a:p>
            <a:r>
              <a:rPr lang="en-AU" sz="3500" dirty="0">
                <a:solidFill>
                  <a:schemeClr val="tx1"/>
                </a:solidFill>
              </a:rPr>
              <a:t>The Strategic Learning and Teaching Grants created to accelerate work on our strategic initiatives in Education.</a:t>
            </a:r>
          </a:p>
          <a:p>
            <a:endParaRPr lang="en-AU" sz="3500" dirty="0">
              <a:solidFill>
                <a:schemeClr val="tx1"/>
              </a:solidFill>
            </a:endParaRPr>
          </a:p>
          <a:p>
            <a:r>
              <a:rPr lang="en-AU" sz="3500" dirty="0">
                <a:solidFill>
                  <a:schemeClr val="tx1"/>
                </a:solidFill>
              </a:rPr>
              <a:t>Funding is made available through the </a:t>
            </a:r>
            <a:r>
              <a:rPr lang="en-AU" sz="3500" b="1" dirty="0">
                <a:solidFill>
                  <a:schemeClr val="tx1"/>
                </a:solidFill>
              </a:rPr>
              <a:t>National Priorities and Industry Linkage Fund </a:t>
            </a:r>
            <a:r>
              <a:rPr lang="en-AU" sz="3500" dirty="0">
                <a:solidFill>
                  <a:schemeClr val="tx1"/>
                </a:solidFill>
              </a:rPr>
              <a:t>(NPILF). </a:t>
            </a:r>
          </a:p>
          <a:p>
            <a:endParaRPr lang="en-AU" sz="3500" dirty="0">
              <a:solidFill>
                <a:schemeClr val="tx1"/>
              </a:solidFill>
            </a:endParaRPr>
          </a:p>
          <a:p>
            <a:r>
              <a:rPr lang="en-AU" sz="3500" dirty="0" smtClean="0">
                <a:solidFill>
                  <a:schemeClr val="tx1"/>
                </a:solidFill>
              </a:rPr>
              <a:t> </a:t>
            </a:r>
            <a:r>
              <a:rPr lang="en-AU" sz="3500" b="1" dirty="0" smtClean="0">
                <a:solidFill>
                  <a:schemeClr val="tx1"/>
                </a:solidFill>
              </a:rPr>
              <a:t>Grant </a:t>
            </a:r>
            <a:r>
              <a:rPr lang="en-AU" sz="3500" b="1" dirty="0">
                <a:solidFill>
                  <a:schemeClr val="tx1"/>
                </a:solidFill>
              </a:rPr>
              <a:t>funding </a:t>
            </a:r>
            <a:r>
              <a:rPr lang="en-AU" sz="3500" dirty="0">
                <a:solidFill>
                  <a:schemeClr val="tx1"/>
                </a:solidFill>
              </a:rPr>
              <a:t>will be made available in </a:t>
            </a:r>
            <a:r>
              <a:rPr lang="en-AU" sz="3500" b="1" dirty="0">
                <a:solidFill>
                  <a:schemeClr val="tx1"/>
                </a:solidFill>
              </a:rPr>
              <a:t>two phases</a:t>
            </a:r>
            <a:r>
              <a:rPr lang="en-AU" sz="3500" dirty="0">
                <a:solidFill>
                  <a:schemeClr val="tx1"/>
                </a:solidFill>
              </a:rPr>
              <a:t>.  Approximately </a:t>
            </a:r>
            <a:r>
              <a:rPr lang="en-AU" sz="3500" b="1" dirty="0">
                <a:solidFill>
                  <a:schemeClr val="tx1"/>
                </a:solidFill>
              </a:rPr>
              <a:t>$500K of funding </a:t>
            </a:r>
            <a:r>
              <a:rPr lang="en-AU" sz="3500" dirty="0">
                <a:solidFill>
                  <a:schemeClr val="tx1"/>
                </a:solidFill>
              </a:rPr>
              <a:t>will be available in the first phase (second half of 2023) with a second phase of approximately $500K to be made available in 2024.  </a:t>
            </a:r>
            <a:endParaRPr lang="en-AU" sz="3500" dirty="0" smtClean="0">
              <a:solidFill>
                <a:schemeClr val="tx1"/>
              </a:solidFill>
            </a:endParaRPr>
          </a:p>
          <a:p>
            <a:endParaRPr lang="en-AU" sz="3500" dirty="0">
              <a:solidFill>
                <a:schemeClr val="tx1"/>
              </a:solidFill>
            </a:endParaRPr>
          </a:p>
          <a:p>
            <a:r>
              <a:rPr lang="en-AU" sz="3500" dirty="0" smtClean="0">
                <a:solidFill>
                  <a:schemeClr val="tx1"/>
                </a:solidFill>
              </a:rPr>
              <a:t>Opening 3 July and closing 1 September 2023.</a:t>
            </a:r>
          </a:p>
          <a:p>
            <a:endParaRPr lang="en-AU" sz="1700" dirty="0">
              <a:solidFill>
                <a:schemeClr val="tx1"/>
              </a:solidFill>
            </a:endParaRPr>
          </a:p>
          <a:p>
            <a:endParaRPr lang="en-AU" dirty="0"/>
          </a:p>
          <a:p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89"/>
            <a:r>
              <a:rPr lang="en-AU">
                <a:solidFill>
                  <a:prstClr val="black"/>
                </a:solidFill>
                <a:latin typeface="Public Sans Light"/>
              </a:rPr>
              <a:t>ANU ACADEMIC PORTFOLIO</a:t>
            </a:r>
            <a:endParaRPr lang="en-AU" dirty="0">
              <a:solidFill>
                <a:prstClr val="black"/>
              </a:solidFill>
              <a:latin typeface="Public Sans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10A01DC5-1685-4615-8240-15192985C6A2}" type="slidenum">
              <a:rPr lang="en-AU">
                <a:solidFill>
                  <a:prstClr val="black"/>
                </a:solidFill>
                <a:latin typeface="Public Sans Light"/>
              </a:rPr>
              <a:pPr defTabSz="457189"/>
              <a:t>12</a:t>
            </a:fld>
            <a:endParaRPr lang="en-AU">
              <a:solidFill>
                <a:prstClr val="black"/>
              </a:solidFill>
              <a:latin typeface="Public Sans Ligh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189"/>
            <a:r>
              <a:rPr lang="en-US" dirty="0">
                <a:solidFill>
                  <a:prstClr val="black"/>
                </a:solidFill>
                <a:latin typeface="Public Sans Light"/>
              </a:rPr>
              <a:t>June 2023</a:t>
            </a:r>
            <a:endParaRPr lang="en-AU" dirty="0">
              <a:solidFill>
                <a:prstClr val="black"/>
              </a:solidFill>
              <a:latin typeface="Public Sans Ligh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23850" y="324002"/>
            <a:ext cx="8459788" cy="492579"/>
          </a:xfrm>
        </p:spPr>
        <p:txBody>
          <a:bodyPr>
            <a:normAutofit/>
          </a:bodyPr>
          <a:lstStyle/>
          <a:p>
            <a:r>
              <a:rPr lang="en-AU" sz="3200" dirty="0"/>
              <a:t>Strategic Learning and Teaching Grants</a:t>
            </a:r>
          </a:p>
        </p:txBody>
      </p:sp>
    </p:spTree>
    <p:extLst>
      <p:ext uri="{BB962C8B-B14F-4D97-AF65-F5344CB8AC3E}">
        <p14:creationId xmlns:p14="http://schemas.microsoft.com/office/powerpoint/2010/main" val="357122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4000" y="927160"/>
            <a:ext cx="8460000" cy="3572841"/>
          </a:xfrm>
        </p:spPr>
        <p:txBody>
          <a:bodyPr>
            <a:normAutofit/>
          </a:bodyPr>
          <a:lstStyle/>
          <a:p>
            <a:r>
              <a:rPr lang="en-AU" dirty="0"/>
              <a:t> </a:t>
            </a:r>
          </a:p>
          <a:p>
            <a:r>
              <a:rPr lang="en-AU" dirty="0">
                <a:solidFill>
                  <a:schemeClr val="tx1"/>
                </a:solidFill>
              </a:rPr>
              <a:t>The NPILF program of funding and pilot launched in 2021 by the federal government was designed to produce job-ready graduates by encouraging innovation and enhancing engagement with industry. </a:t>
            </a:r>
          </a:p>
          <a:p>
            <a:endParaRPr lang="en-AU" dirty="0" smtClean="0">
              <a:solidFill>
                <a:schemeClr val="tx1"/>
              </a:solidFill>
            </a:endParaRPr>
          </a:p>
          <a:p>
            <a:r>
              <a:rPr lang="en-AU" dirty="0" smtClean="0">
                <a:solidFill>
                  <a:schemeClr val="tx1"/>
                </a:solidFill>
              </a:rPr>
              <a:t>Specifically</a:t>
            </a:r>
            <a:r>
              <a:rPr lang="en-AU" dirty="0">
                <a:solidFill>
                  <a:schemeClr val="tx1"/>
                </a:solidFill>
              </a:rPr>
              <a:t>, the </a:t>
            </a:r>
            <a:r>
              <a:rPr lang="en-AU" b="1" dirty="0">
                <a:solidFill>
                  <a:schemeClr val="tx1"/>
                </a:solidFill>
              </a:rPr>
              <a:t>three main objectives of NPILF </a:t>
            </a:r>
            <a:r>
              <a:rPr lang="en-AU" dirty="0">
                <a:solidFill>
                  <a:schemeClr val="tx1"/>
                </a:solidFill>
              </a:rPr>
              <a:t>are to:</a:t>
            </a:r>
          </a:p>
          <a:p>
            <a:pPr marL="719120" indent="-179384">
              <a:buFont typeface="Wingdings" panose="05000000000000000000" pitchFamily="2" charset="2"/>
              <a:buChar char="Ø"/>
            </a:pPr>
            <a:r>
              <a:rPr lang="en-AU" dirty="0">
                <a:solidFill>
                  <a:schemeClr val="tx1"/>
                </a:solidFill>
              </a:rPr>
              <a:t> Increase the number of internships, practicums, and other innovative approaches to work-integrated learning</a:t>
            </a:r>
          </a:p>
          <a:p>
            <a:pPr marL="719120" indent="-179384">
              <a:buFont typeface="Wingdings" panose="05000000000000000000" pitchFamily="2" charset="2"/>
              <a:buChar char="Ø"/>
            </a:pPr>
            <a:r>
              <a:rPr lang="en-AU" dirty="0">
                <a:solidFill>
                  <a:schemeClr val="tx1"/>
                </a:solidFill>
              </a:rPr>
              <a:t>Increase the number of STEM-skilled graduates and improve their employment outcomes</a:t>
            </a:r>
          </a:p>
          <a:p>
            <a:pPr marL="719120" indent="-179384">
              <a:buFont typeface="Wingdings" panose="05000000000000000000" pitchFamily="2" charset="2"/>
              <a:buChar char="Ø"/>
            </a:pPr>
            <a:r>
              <a:rPr lang="en-AU" dirty="0">
                <a:solidFill>
                  <a:schemeClr val="tx1"/>
                </a:solidFill>
              </a:rPr>
              <a:t>Support universities to develop and strengthen partnership and collaborations with industry.</a:t>
            </a:r>
          </a:p>
          <a:p>
            <a:pPr marL="719120" indent="-179384">
              <a:buFont typeface="Wingdings" panose="05000000000000000000" pitchFamily="2" charset="2"/>
              <a:buChar char="Ø"/>
            </a:pPr>
            <a:endParaRPr lang="en-AU" dirty="0">
              <a:solidFill>
                <a:schemeClr val="tx1"/>
              </a:solidFill>
            </a:endParaRPr>
          </a:p>
          <a:p>
            <a:r>
              <a:rPr lang="en-AU" dirty="0">
                <a:solidFill>
                  <a:schemeClr val="tx1"/>
                </a:solidFill>
              </a:rPr>
              <a:t>The NPILF objectives are closely aligned with work underway through the ANU Strategic Initiatives in Education and the overall program of </a:t>
            </a:r>
            <a:r>
              <a:rPr lang="en-AU" b="1" dirty="0">
                <a:solidFill>
                  <a:schemeClr val="tx1"/>
                </a:solidFill>
              </a:rPr>
              <a:t>educational renewal</a:t>
            </a:r>
            <a:r>
              <a:rPr lang="en-AU" dirty="0">
                <a:solidFill>
                  <a:schemeClr val="tx1"/>
                </a:solidFill>
              </a:rPr>
              <a:t>.  </a:t>
            </a:r>
          </a:p>
          <a:p>
            <a:endParaRPr lang="en-AU" dirty="0">
              <a:solidFill>
                <a:schemeClr val="tx1"/>
              </a:solidFill>
            </a:endParaRPr>
          </a:p>
          <a:p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89"/>
            <a:r>
              <a:rPr lang="en-AU">
                <a:solidFill>
                  <a:prstClr val="black"/>
                </a:solidFill>
                <a:latin typeface="Public Sans Light"/>
              </a:rPr>
              <a:t>ANU ACADEMIC PORTFOLIO</a:t>
            </a:r>
            <a:endParaRPr lang="en-AU" dirty="0">
              <a:solidFill>
                <a:prstClr val="black"/>
              </a:solidFill>
              <a:latin typeface="Public Sans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10A01DC5-1685-4615-8240-15192985C6A2}" type="slidenum">
              <a:rPr lang="en-AU">
                <a:solidFill>
                  <a:prstClr val="black"/>
                </a:solidFill>
                <a:latin typeface="Public Sans Light"/>
              </a:rPr>
              <a:pPr defTabSz="457189"/>
              <a:t>13</a:t>
            </a:fld>
            <a:endParaRPr lang="en-AU">
              <a:solidFill>
                <a:prstClr val="black"/>
              </a:solidFill>
              <a:latin typeface="Public Sans Ligh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189"/>
            <a:r>
              <a:rPr lang="en-US" dirty="0">
                <a:solidFill>
                  <a:prstClr val="black"/>
                </a:solidFill>
                <a:latin typeface="Public Sans Light"/>
              </a:rPr>
              <a:t>June 2023</a:t>
            </a:r>
            <a:endParaRPr lang="en-AU" dirty="0">
              <a:solidFill>
                <a:prstClr val="black"/>
              </a:solidFill>
              <a:latin typeface="Public Sans Ligh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23850" y="324002"/>
            <a:ext cx="8459788" cy="492579"/>
          </a:xfrm>
        </p:spPr>
        <p:txBody>
          <a:bodyPr>
            <a:normAutofit/>
          </a:bodyPr>
          <a:lstStyle/>
          <a:p>
            <a:r>
              <a:rPr lang="en-AU" sz="3200" dirty="0"/>
              <a:t>Strategic Learning and Teaching Grants</a:t>
            </a:r>
          </a:p>
        </p:txBody>
      </p:sp>
    </p:spTree>
    <p:extLst>
      <p:ext uri="{BB962C8B-B14F-4D97-AF65-F5344CB8AC3E}">
        <p14:creationId xmlns:p14="http://schemas.microsoft.com/office/powerpoint/2010/main" val="38343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4000" y="965436"/>
            <a:ext cx="8460000" cy="3534564"/>
          </a:xfrm>
        </p:spPr>
        <p:txBody>
          <a:bodyPr/>
          <a:lstStyle/>
          <a:p>
            <a:pPr marL="285743" indent="-285743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chemeClr val="tx1"/>
                </a:solidFill>
              </a:rPr>
              <a:t>Authentic</a:t>
            </a:r>
            <a:r>
              <a:rPr lang="en-AU" dirty="0">
                <a:solidFill>
                  <a:schemeClr val="tx1"/>
                </a:solidFill>
              </a:rPr>
              <a:t> learning /or authentic </a:t>
            </a:r>
            <a:r>
              <a:rPr lang="en-AU" b="1" dirty="0">
                <a:solidFill>
                  <a:schemeClr val="tx1"/>
                </a:solidFill>
              </a:rPr>
              <a:t>assessment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chemeClr val="tx1"/>
                </a:solidFill>
              </a:rPr>
              <a:t>Industry engagement </a:t>
            </a:r>
            <a:r>
              <a:rPr lang="en-AU" dirty="0">
                <a:solidFill>
                  <a:schemeClr val="tx1"/>
                </a:solidFill>
              </a:rPr>
              <a:t>in learning and teaching, including industry advisory boards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</a:rPr>
              <a:t>Development and embedding of </a:t>
            </a:r>
            <a:r>
              <a:rPr lang="en-AU" b="1" dirty="0">
                <a:solidFill>
                  <a:schemeClr val="tx1"/>
                </a:solidFill>
              </a:rPr>
              <a:t>professional and career literacy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chemeClr val="tx1"/>
                </a:solidFill>
              </a:rPr>
              <a:t>Work-integrated learning </a:t>
            </a:r>
            <a:r>
              <a:rPr lang="en-AU" dirty="0">
                <a:solidFill>
                  <a:schemeClr val="tx1"/>
                </a:solidFill>
              </a:rPr>
              <a:t>opportunities and enhancements 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</a:rPr>
              <a:t>Embedding of </a:t>
            </a:r>
            <a:r>
              <a:rPr lang="en-AU" b="1" dirty="0">
                <a:solidFill>
                  <a:schemeClr val="tx1"/>
                </a:solidFill>
              </a:rPr>
              <a:t>ANU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b="1" dirty="0">
                <a:solidFill>
                  <a:schemeClr val="tx1"/>
                </a:solidFill>
              </a:rPr>
              <a:t>Graduate Attributes </a:t>
            </a:r>
            <a:r>
              <a:rPr lang="en-AU" dirty="0">
                <a:solidFill>
                  <a:schemeClr val="tx1"/>
                </a:solidFill>
              </a:rPr>
              <a:t>in learning and teaching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</a:rPr>
              <a:t>Innovative approaches to </a:t>
            </a:r>
            <a:r>
              <a:rPr lang="en-AU" b="1" dirty="0">
                <a:solidFill>
                  <a:schemeClr val="tx1"/>
                </a:solidFill>
              </a:rPr>
              <a:t>First Year </a:t>
            </a:r>
            <a:r>
              <a:rPr lang="en-AU" dirty="0">
                <a:solidFill>
                  <a:schemeClr val="tx1"/>
                </a:solidFill>
              </a:rPr>
              <a:t>pedagogy and holistic First Year course redesign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</a:rPr>
              <a:t>Forms of </a:t>
            </a:r>
            <a:r>
              <a:rPr lang="en-AU" b="1" dirty="0">
                <a:solidFill>
                  <a:schemeClr val="tx1"/>
                </a:solidFill>
              </a:rPr>
              <a:t>active and experiential </a:t>
            </a:r>
            <a:r>
              <a:rPr lang="en-AU" dirty="0">
                <a:solidFill>
                  <a:schemeClr val="tx1"/>
                </a:solidFill>
              </a:rPr>
              <a:t>learning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</a:rPr>
              <a:t>Cross-School and cross-College collaboration on </a:t>
            </a:r>
            <a:r>
              <a:rPr lang="en-AU" b="1" dirty="0">
                <a:solidFill>
                  <a:schemeClr val="tx1"/>
                </a:solidFill>
              </a:rPr>
              <a:t>transdisciplinary</a:t>
            </a:r>
            <a:r>
              <a:rPr lang="en-AU" dirty="0">
                <a:solidFill>
                  <a:schemeClr val="tx1"/>
                </a:solidFill>
              </a:rPr>
              <a:t> learning, including:</a:t>
            </a:r>
          </a:p>
          <a:p>
            <a:pPr marL="719120" indent="-179384">
              <a:buFont typeface="Courier New" panose="02070309020205020404" pitchFamily="49" charset="0"/>
              <a:buChar char="o"/>
            </a:pPr>
            <a:r>
              <a:rPr lang="en-AU" dirty="0">
                <a:solidFill>
                  <a:schemeClr val="tx1"/>
                </a:solidFill>
              </a:rPr>
              <a:t>STEM + non-STEM collaboration.</a:t>
            </a:r>
          </a:p>
          <a:p>
            <a:pPr marL="719120" indent="-179384">
              <a:buFont typeface="Courier New" panose="02070309020205020404" pitchFamily="49" charset="0"/>
              <a:buChar char="o"/>
            </a:pPr>
            <a:r>
              <a:rPr lang="en-AU" dirty="0">
                <a:solidFill>
                  <a:schemeClr val="tx1"/>
                </a:solidFill>
              </a:rPr>
              <a:t>STEM skills development in non-STEM courses and programs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</a:rPr>
              <a:t>Systematic mapping and embedding of </a:t>
            </a:r>
            <a:r>
              <a:rPr lang="en-AU" b="1" dirty="0">
                <a:solidFill>
                  <a:schemeClr val="tx1"/>
                </a:solidFill>
              </a:rPr>
              <a:t>research skills </a:t>
            </a:r>
            <a:r>
              <a:rPr lang="en-AU" dirty="0">
                <a:solidFill>
                  <a:schemeClr val="tx1"/>
                </a:solidFill>
              </a:rPr>
              <a:t>at the discipline and program level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</a:rPr>
              <a:t>Progressive development of </a:t>
            </a:r>
            <a:r>
              <a:rPr lang="en-AU" b="1" dirty="0">
                <a:solidFill>
                  <a:schemeClr val="tx1"/>
                </a:solidFill>
              </a:rPr>
              <a:t>digital literacies </a:t>
            </a:r>
            <a:r>
              <a:rPr lang="en-AU" dirty="0">
                <a:solidFill>
                  <a:schemeClr val="tx1"/>
                </a:solidFill>
              </a:rPr>
              <a:t>across disciplines and/or programs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89"/>
            <a:r>
              <a:rPr lang="en-AU">
                <a:solidFill>
                  <a:prstClr val="black"/>
                </a:solidFill>
                <a:latin typeface="Public Sans Light"/>
              </a:rPr>
              <a:t>ANU ACADEMIC PORTFOLIO</a:t>
            </a:r>
            <a:endParaRPr lang="en-AU" dirty="0">
              <a:solidFill>
                <a:prstClr val="black"/>
              </a:solidFill>
              <a:latin typeface="Public Sans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10A01DC5-1685-4615-8240-15192985C6A2}" type="slidenum">
              <a:rPr lang="en-AU">
                <a:solidFill>
                  <a:prstClr val="black"/>
                </a:solidFill>
                <a:latin typeface="Public Sans Light"/>
              </a:rPr>
              <a:pPr defTabSz="457189"/>
              <a:t>14</a:t>
            </a:fld>
            <a:endParaRPr lang="en-AU">
              <a:solidFill>
                <a:prstClr val="black"/>
              </a:solidFill>
              <a:latin typeface="Public Sans Ligh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189"/>
            <a:r>
              <a:rPr lang="en-US" dirty="0">
                <a:solidFill>
                  <a:prstClr val="black"/>
                </a:solidFill>
                <a:latin typeface="Public Sans Light"/>
              </a:rPr>
              <a:t>JUNE  2023</a:t>
            </a:r>
            <a:endParaRPr lang="en-AU" dirty="0">
              <a:solidFill>
                <a:prstClr val="black"/>
              </a:solidFill>
              <a:latin typeface="Public Sans Ligh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23850" y="324001"/>
            <a:ext cx="8459788" cy="743509"/>
          </a:xfrm>
        </p:spPr>
        <p:txBody>
          <a:bodyPr/>
          <a:lstStyle/>
          <a:p>
            <a:r>
              <a:rPr lang="en-AU" dirty="0"/>
              <a:t>Grant priorities</a:t>
            </a:r>
          </a:p>
        </p:txBody>
      </p:sp>
    </p:spTree>
    <p:extLst>
      <p:ext uri="{BB962C8B-B14F-4D97-AF65-F5344CB8AC3E}">
        <p14:creationId xmlns:p14="http://schemas.microsoft.com/office/powerpoint/2010/main" val="173603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4000" y="965436"/>
            <a:ext cx="8460000" cy="3534564"/>
          </a:xfrm>
        </p:spPr>
        <p:txBody>
          <a:bodyPr>
            <a:normAutofit fontScale="92500" lnSpcReduction="20000"/>
          </a:bodyPr>
          <a:lstStyle/>
          <a:p>
            <a:pPr marL="285743" indent="-285743">
              <a:buFont typeface="Arial" panose="020B0604020202020204" pitchFamily="34" charset="0"/>
              <a:buChar char="•"/>
            </a:pPr>
            <a:endParaRPr lang="en-AU" i="1" dirty="0"/>
          </a:p>
          <a:p>
            <a:pPr marL="285743" indent="-285743">
              <a:buFont typeface="Arial" panose="020B0604020202020204" pitchFamily="34" charset="0"/>
              <a:buChar char="•"/>
            </a:pPr>
            <a:endParaRPr lang="en-AU" i="1" dirty="0"/>
          </a:p>
          <a:p>
            <a:pPr marL="539737" indent="-271457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/>
                </a:solidFill>
              </a:rPr>
              <a:t>Colleagues in other schools and colleges</a:t>
            </a:r>
          </a:p>
          <a:p>
            <a:pPr marL="539737" indent="-271457">
              <a:buFont typeface="Arial" panose="020B0604020202020204" pitchFamily="34" charset="0"/>
              <a:buChar char="•"/>
            </a:pPr>
            <a:endParaRPr lang="en-AU" sz="2000" dirty="0">
              <a:solidFill>
                <a:schemeClr val="tx1"/>
              </a:solidFill>
            </a:endParaRPr>
          </a:p>
          <a:p>
            <a:pPr marL="539737" indent="-271457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/>
                </a:solidFill>
              </a:rPr>
              <a:t>Centre for Learning and Teaching</a:t>
            </a:r>
          </a:p>
          <a:p>
            <a:pPr marL="539737" indent="-271457"/>
            <a:endParaRPr lang="en-AU" sz="2000" dirty="0">
              <a:solidFill>
                <a:schemeClr val="tx1"/>
              </a:solidFill>
            </a:endParaRPr>
          </a:p>
          <a:p>
            <a:pPr marL="539737" indent="-271457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/>
                </a:solidFill>
              </a:rPr>
              <a:t>ANU Careers and </a:t>
            </a:r>
            <a:r>
              <a:rPr lang="en-AU" sz="2000" dirty="0">
                <a:solidFill>
                  <a:schemeClr val="tx1"/>
                </a:solidFill>
              </a:rPr>
              <a:t>Employability</a:t>
            </a:r>
          </a:p>
          <a:p>
            <a:pPr marL="539737" indent="-271457">
              <a:buFont typeface="Arial" panose="020B0604020202020204" pitchFamily="34" charset="0"/>
              <a:buChar char="•"/>
            </a:pPr>
            <a:endParaRPr lang="en-AU" sz="2000" dirty="0">
              <a:solidFill>
                <a:schemeClr val="tx1"/>
              </a:solidFill>
            </a:endParaRPr>
          </a:p>
          <a:p>
            <a:pPr marL="539737" indent="-271457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/>
                </a:solidFill>
              </a:rPr>
              <a:t>ANU Libraries</a:t>
            </a:r>
            <a:endParaRPr lang="en-AU" sz="2000" dirty="0">
              <a:solidFill>
                <a:schemeClr val="tx1"/>
              </a:solidFill>
            </a:endParaRPr>
          </a:p>
          <a:p>
            <a:pPr marL="285743" indent="-285743">
              <a:buFont typeface="Arial" panose="020B0604020202020204" pitchFamily="34" charset="0"/>
              <a:buChar char="•"/>
            </a:pPr>
            <a:endParaRPr lang="en-AU" sz="2400" dirty="0">
              <a:solidFill>
                <a:schemeClr val="tx1"/>
              </a:solidFill>
            </a:endParaRPr>
          </a:p>
          <a:p>
            <a:pPr lvl="0" algn="ctr"/>
            <a:r>
              <a:rPr lang="en-AU" sz="2400" b="1" dirty="0"/>
              <a:t>Think partnership, collaboration, and impact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89"/>
            <a:r>
              <a:rPr lang="en-AU">
                <a:solidFill>
                  <a:prstClr val="black"/>
                </a:solidFill>
                <a:latin typeface="Public Sans Light"/>
              </a:rPr>
              <a:t>ANU ACADEMIC PORTFOLIO</a:t>
            </a:r>
            <a:endParaRPr lang="en-AU" dirty="0">
              <a:solidFill>
                <a:prstClr val="black"/>
              </a:solidFill>
              <a:latin typeface="Public Sans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10A01DC5-1685-4615-8240-15192985C6A2}" type="slidenum">
              <a:rPr lang="en-AU">
                <a:solidFill>
                  <a:prstClr val="black"/>
                </a:solidFill>
                <a:latin typeface="Public Sans Light"/>
              </a:rPr>
              <a:pPr defTabSz="457189"/>
              <a:t>15</a:t>
            </a:fld>
            <a:endParaRPr lang="en-AU">
              <a:solidFill>
                <a:prstClr val="black"/>
              </a:solidFill>
              <a:latin typeface="Public Sans Ligh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189"/>
            <a:r>
              <a:rPr lang="en-US" dirty="0">
                <a:solidFill>
                  <a:prstClr val="black"/>
                </a:solidFill>
                <a:latin typeface="Public Sans Light"/>
              </a:rPr>
              <a:t>JUNE  2023</a:t>
            </a:r>
            <a:endParaRPr lang="en-AU" dirty="0">
              <a:solidFill>
                <a:prstClr val="black"/>
              </a:solidFill>
              <a:latin typeface="Public Sans Ligh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23850" y="324001"/>
            <a:ext cx="8459788" cy="743509"/>
          </a:xfrm>
        </p:spPr>
        <p:txBody>
          <a:bodyPr>
            <a:normAutofit fontScale="92500" lnSpcReduction="20000"/>
          </a:bodyPr>
          <a:lstStyle/>
          <a:p>
            <a:endParaRPr lang="en-AU" dirty="0" smtClean="0"/>
          </a:p>
          <a:p>
            <a:r>
              <a:rPr lang="en-AU" dirty="0" smtClean="0"/>
              <a:t>We</a:t>
            </a:r>
            <a:r>
              <a:rPr lang="en-AU" dirty="0" smtClean="0"/>
              <a:t> </a:t>
            </a:r>
            <a:r>
              <a:rPr lang="en-AU" dirty="0"/>
              <a:t>are </a:t>
            </a:r>
            <a:r>
              <a:rPr lang="en-AU" smtClean="0"/>
              <a:t>encouraging applicants </a:t>
            </a:r>
            <a:r>
              <a:rPr lang="en-AU" dirty="0"/>
              <a:t>to talk to: </a:t>
            </a:r>
          </a:p>
        </p:txBody>
      </p:sp>
    </p:spTree>
    <p:extLst>
      <p:ext uri="{BB962C8B-B14F-4D97-AF65-F5344CB8AC3E}">
        <p14:creationId xmlns:p14="http://schemas.microsoft.com/office/powerpoint/2010/main" val="403642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24000" y="861849"/>
            <a:ext cx="8460000" cy="3638152"/>
          </a:xfrm>
        </p:spPr>
        <p:txBody>
          <a:bodyPr>
            <a:normAutofit fontScale="85000" lnSpcReduction="20000"/>
          </a:bodyPr>
          <a:lstStyle/>
          <a:p>
            <a:pPr marL="720707" indent="-363529">
              <a:buFont typeface="Wingdings" panose="05000000000000000000" pitchFamily="2" charset="2"/>
              <a:buChar char="ü"/>
            </a:pPr>
            <a:endParaRPr lang="en-AU" sz="1600" dirty="0">
              <a:solidFill>
                <a:schemeClr val="tx1"/>
              </a:solidFill>
            </a:endParaRPr>
          </a:p>
          <a:p>
            <a:pPr marL="720707" indent="-363529">
              <a:buFont typeface="Wingdings" panose="05000000000000000000" pitchFamily="2" charset="2"/>
              <a:buChar char="ü"/>
            </a:pPr>
            <a:r>
              <a:rPr lang="en-AU" sz="1600" dirty="0">
                <a:solidFill>
                  <a:schemeClr val="tx1"/>
                </a:solidFill>
              </a:rPr>
              <a:t>Procurement work underway for a new </a:t>
            </a:r>
            <a:r>
              <a:rPr lang="en-AU" sz="1600" b="1" dirty="0">
                <a:solidFill>
                  <a:schemeClr val="tx1"/>
                </a:solidFill>
              </a:rPr>
              <a:t>Learning Ecosystem</a:t>
            </a:r>
            <a:r>
              <a:rPr lang="en-AU" sz="1600" dirty="0">
                <a:solidFill>
                  <a:schemeClr val="tx1"/>
                </a:solidFill>
              </a:rPr>
              <a:t>, including </a:t>
            </a:r>
            <a:r>
              <a:rPr lang="en-AU" sz="1600" b="1" dirty="0">
                <a:solidFill>
                  <a:schemeClr val="tx1"/>
                </a:solidFill>
              </a:rPr>
              <a:t>digital assessment </a:t>
            </a:r>
            <a:r>
              <a:rPr lang="en-AU" sz="1600" dirty="0">
                <a:solidFill>
                  <a:schemeClr val="tx1"/>
                </a:solidFill>
              </a:rPr>
              <a:t>platform and solutions for </a:t>
            </a:r>
            <a:r>
              <a:rPr lang="en-AU" sz="1600" b="1" dirty="0">
                <a:solidFill>
                  <a:schemeClr val="tx1"/>
                </a:solidFill>
              </a:rPr>
              <a:t>internships and Career Hub</a:t>
            </a:r>
          </a:p>
          <a:p>
            <a:pPr marL="720707" indent="-363529">
              <a:buFont typeface="Wingdings" panose="05000000000000000000" pitchFamily="2" charset="2"/>
              <a:buChar char="ü"/>
            </a:pPr>
            <a:endParaRPr lang="en-AU" sz="1600" b="1" dirty="0">
              <a:solidFill>
                <a:schemeClr val="tx1"/>
              </a:solidFill>
            </a:endParaRPr>
          </a:p>
          <a:p>
            <a:pPr marL="720707" indent="-363529">
              <a:buFont typeface="Wingdings" panose="05000000000000000000" pitchFamily="2" charset="2"/>
              <a:buChar char="ü"/>
            </a:pPr>
            <a:r>
              <a:rPr lang="en-AU" sz="1600" dirty="0">
                <a:solidFill>
                  <a:schemeClr val="tx1"/>
                </a:solidFill>
              </a:rPr>
              <a:t>The</a:t>
            </a:r>
            <a:r>
              <a:rPr lang="en-AU" sz="1600" b="1" dirty="0">
                <a:solidFill>
                  <a:schemeClr val="tx1"/>
                </a:solidFill>
              </a:rPr>
              <a:t> core is a new learning management system (LMS) </a:t>
            </a:r>
            <a:r>
              <a:rPr lang="en-AU" sz="1600" dirty="0">
                <a:solidFill>
                  <a:schemeClr val="tx1"/>
                </a:solidFill>
              </a:rPr>
              <a:t>to replace Wattle.</a:t>
            </a:r>
          </a:p>
          <a:p>
            <a:pPr marL="720707" indent="-363529">
              <a:buFont typeface="Wingdings" panose="05000000000000000000" pitchFamily="2" charset="2"/>
              <a:buChar char="ü"/>
            </a:pPr>
            <a:endParaRPr lang="en-AU" sz="1600" b="1" dirty="0">
              <a:solidFill>
                <a:schemeClr val="tx1"/>
              </a:solidFill>
            </a:endParaRPr>
          </a:p>
          <a:p>
            <a:pPr marL="720707" indent="-363529">
              <a:buFont typeface="Wingdings" panose="05000000000000000000" pitchFamily="2" charset="2"/>
              <a:buChar char="ü"/>
            </a:pPr>
            <a:r>
              <a:rPr lang="en-AU" sz="1600" b="1" dirty="0">
                <a:solidFill>
                  <a:schemeClr val="tx1"/>
                </a:solidFill>
              </a:rPr>
              <a:t>Business case is being finalised; will proceed to committees in July/August</a:t>
            </a:r>
          </a:p>
          <a:p>
            <a:pPr marL="720707" indent="-363529">
              <a:buFont typeface="Wingdings" panose="05000000000000000000" pitchFamily="2" charset="2"/>
              <a:buChar char="ü"/>
            </a:pPr>
            <a:endParaRPr lang="en-AU" sz="1600" b="1" dirty="0">
              <a:solidFill>
                <a:schemeClr val="tx1"/>
              </a:solidFill>
            </a:endParaRPr>
          </a:p>
          <a:p>
            <a:pPr marL="720707" indent="-363529">
              <a:buFont typeface="Wingdings" panose="05000000000000000000" pitchFamily="2" charset="2"/>
              <a:buChar char="ü"/>
            </a:pPr>
            <a:r>
              <a:rPr lang="en-AU" sz="1600" b="1" dirty="0">
                <a:solidFill>
                  <a:schemeClr val="tx1"/>
                </a:solidFill>
              </a:rPr>
              <a:t>The Tender Evaluation Committee </a:t>
            </a:r>
            <a:r>
              <a:rPr lang="en-AU" sz="1600" dirty="0">
                <a:solidFill>
                  <a:schemeClr val="tx1"/>
                </a:solidFill>
              </a:rPr>
              <a:t>is currently being finalised; includes </a:t>
            </a:r>
            <a:r>
              <a:rPr lang="en-AU" sz="1600" b="1" dirty="0">
                <a:solidFill>
                  <a:schemeClr val="tx1"/>
                </a:solidFill>
              </a:rPr>
              <a:t>College</a:t>
            </a:r>
            <a:r>
              <a:rPr lang="en-AU" sz="1600" dirty="0">
                <a:solidFill>
                  <a:schemeClr val="tx1"/>
                </a:solidFill>
              </a:rPr>
              <a:t> representation</a:t>
            </a:r>
          </a:p>
          <a:p>
            <a:pPr marL="720707" indent="-363529">
              <a:buFont typeface="Wingdings" panose="05000000000000000000" pitchFamily="2" charset="2"/>
              <a:buChar char="ü"/>
            </a:pPr>
            <a:endParaRPr lang="en-AU" sz="1600" dirty="0">
              <a:solidFill>
                <a:schemeClr val="tx1"/>
              </a:solidFill>
            </a:endParaRPr>
          </a:p>
          <a:p>
            <a:pPr marL="720707" indent="-363529">
              <a:buFont typeface="Wingdings" panose="05000000000000000000" pitchFamily="2" charset="2"/>
              <a:buChar char="ü"/>
            </a:pPr>
            <a:r>
              <a:rPr lang="en-AU" sz="1600" b="1" dirty="0">
                <a:solidFill>
                  <a:schemeClr val="tx1"/>
                </a:solidFill>
              </a:rPr>
              <a:t>Principles governing the design </a:t>
            </a:r>
            <a:r>
              <a:rPr lang="en-AU" sz="1600" dirty="0">
                <a:solidFill>
                  <a:schemeClr val="tx1"/>
                </a:solidFill>
              </a:rPr>
              <a:t>for course sites in the </a:t>
            </a:r>
            <a:r>
              <a:rPr lang="en-AU" sz="1600" b="1" dirty="0">
                <a:solidFill>
                  <a:schemeClr val="tx1"/>
                </a:solidFill>
              </a:rPr>
              <a:t>new LMS </a:t>
            </a:r>
            <a:r>
              <a:rPr lang="en-AU" sz="1600" dirty="0">
                <a:solidFill>
                  <a:schemeClr val="tx1"/>
                </a:solidFill>
              </a:rPr>
              <a:t>will be reviewed and endorsed by the Learning and Teaching Committee (formerly TLDC)</a:t>
            </a:r>
          </a:p>
          <a:p>
            <a:pPr marL="720707" indent="-363529">
              <a:buFont typeface="Wingdings" panose="05000000000000000000" pitchFamily="2" charset="2"/>
              <a:buChar char="ü"/>
            </a:pPr>
            <a:endParaRPr lang="en-AU" sz="1600" b="1" dirty="0">
              <a:solidFill>
                <a:schemeClr val="tx1"/>
              </a:solidFill>
            </a:endParaRPr>
          </a:p>
          <a:p>
            <a:pPr marL="720707" indent="-363529">
              <a:buFont typeface="Wingdings" panose="05000000000000000000" pitchFamily="2" charset="2"/>
              <a:buChar char="ü"/>
            </a:pPr>
            <a:r>
              <a:rPr lang="en-AU" sz="1600" b="1" dirty="0">
                <a:solidFill>
                  <a:schemeClr val="tx1"/>
                </a:solidFill>
              </a:rPr>
              <a:t>Communication and change plans will accompany the roll out to smooth the transition</a:t>
            </a:r>
          </a:p>
          <a:p>
            <a:pPr marL="720707" indent="-363529">
              <a:buFont typeface="Wingdings" panose="05000000000000000000" pitchFamily="2" charset="2"/>
              <a:buChar char="ü"/>
            </a:pPr>
            <a:endParaRPr lang="en-AU" sz="1600" b="1" dirty="0"/>
          </a:p>
          <a:p>
            <a:pPr marL="720707" indent="-363529">
              <a:buFont typeface="Wingdings" panose="05000000000000000000" pitchFamily="2" charset="2"/>
              <a:buChar char="ü"/>
            </a:pPr>
            <a:endParaRPr lang="en-AU" sz="1600" b="1" dirty="0"/>
          </a:p>
          <a:p>
            <a:pPr marL="720707" indent="-363529">
              <a:buFont typeface="Wingdings" panose="05000000000000000000" pitchFamily="2" charset="2"/>
              <a:buChar char="ü"/>
            </a:pPr>
            <a:endParaRPr lang="en-AU" sz="1600" b="1" dirty="0"/>
          </a:p>
          <a:p>
            <a:pPr marL="720707" indent="-363529">
              <a:buFont typeface="Wingdings" panose="05000000000000000000" pitchFamily="2" charset="2"/>
              <a:buChar char="ü"/>
            </a:pPr>
            <a:endParaRPr lang="en-AU" sz="1600" dirty="0"/>
          </a:p>
          <a:p>
            <a:pPr marL="720707" indent="-363529">
              <a:buFont typeface="Wingdings" panose="05000000000000000000" pitchFamily="2" charset="2"/>
              <a:buChar char="ü"/>
            </a:pPr>
            <a:endParaRPr lang="en-AU" sz="1600" dirty="0"/>
          </a:p>
          <a:p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078882-8438-48B9-B18A-B603D1475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89"/>
            <a:r>
              <a:rPr lang="en-AU">
                <a:solidFill>
                  <a:prstClr val="black"/>
                </a:solidFill>
                <a:latin typeface="Public Sans Light"/>
              </a:rPr>
              <a:t>ANU ACADEMIC PORTFOLIO</a:t>
            </a:r>
            <a:endParaRPr lang="en-AU" dirty="0">
              <a:solidFill>
                <a:prstClr val="black"/>
              </a:solidFill>
              <a:latin typeface="Public Sans Ligh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1E6FE8-F0E0-430B-829F-02ADA0D0A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10A01DC5-1685-4615-8240-15192985C6A2}" type="slidenum">
              <a:rPr lang="en-AU">
                <a:solidFill>
                  <a:prstClr val="black"/>
                </a:solidFill>
                <a:latin typeface="Public Sans Light"/>
              </a:rPr>
              <a:pPr defTabSz="457189"/>
              <a:t>16</a:t>
            </a:fld>
            <a:endParaRPr lang="en-AU">
              <a:solidFill>
                <a:prstClr val="black"/>
              </a:solidFill>
              <a:latin typeface="Public Sans Light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175FEB-8566-4DB5-88FF-BB3973066E0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189"/>
            <a:r>
              <a:rPr lang="en-US" dirty="0">
                <a:solidFill>
                  <a:prstClr val="black"/>
                </a:solidFill>
                <a:latin typeface="Public Sans Light"/>
              </a:rPr>
              <a:t>June  2023</a:t>
            </a:r>
            <a:endParaRPr lang="en-AU" dirty="0">
              <a:solidFill>
                <a:prstClr val="black"/>
              </a:solidFill>
              <a:latin typeface="Public Sans Ligh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310FE0-69A4-4565-BC20-2529EB334A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4000" y="324002"/>
            <a:ext cx="8459638" cy="53784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AU" sz="2800" dirty="0"/>
              <a:t>Student First: New learning ecosystem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7398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851" y="1088774"/>
            <a:ext cx="8179019" cy="3402720"/>
          </a:xfrm>
        </p:spPr>
        <p:txBody>
          <a:bodyPr>
            <a:normAutofit/>
          </a:bodyPr>
          <a:lstStyle/>
          <a:p>
            <a:pPr fontAlgn="base"/>
            <a:r>
              <a:rPr lang="en-AU" dirty="0">
                <a:solidFill>
                  <a:schemeClr val="tx1"/>
                </a:solidFill>
              </a:rPr>
              <a:t>From a review of ANU Student First research conducted to date, six key themes identified as relevant to Learning and Teaching Ecosystems:</a:t>
            </a:r>
            <a:r>
              <a:rPr lang="en-US" dirty="0">
                <a:solidFill>
                  <a:schemeClr val="tx1"/>
                </a:solidFill>
              </a:rPr>
              <a:t>​</a:t>
            </a:r>
          </a:p>
          <a:p>
            <a:pPr fontAlgn="base"/>
            <a:endParaRPr lang="en-US" dirty="0">
              <a:solidFill>
                <a:schemeClr val="tx1"/>
              </a:solidFill>
            </a:endParaRPr>
          </a:p>
          <a:p>
            <a:pPr fontAlgn="base"/>
            <a:endParaRPr lang="en-US" dirty="0">
              <a:solidFill>
                <a:schemeClr val="tx1"/>
              </a:solidFill>
            </a:endParaRPr>
          </a:p>
          <a:p>
            <a:pPr marL="720707" indent="-363529" fontAlgn="base">
              <a:buFont typeface="+mj-lt"/>
              <a:buAutoNum type="arabicPeriod"/>
            </a:pPr>
            <a:r>
              <a:rPr lang="en-AU" dirty="0">
                <a:solidFill>
                  <a:schemeClr val="tx1"/>
                </a:solidFill>
              </a:rPr>
              <a:t>Staff want a good support model</a:t>
            </a:r>
            <a:r>
              <a:rPr lang="en-US" dirty="0">
                <a:solidFill>
                  <a:schemeClr val="tx1"/>
                </a:solidFill>
              </a:rPr>
              <a:t>​</a:t>
            </a:r>
          </a:p>
          <a:p>
            <a:pPr marL="720707" indent="-363529" fontAlgn="base">
              <a:buFont typeface="+mj-lt"/>
              <a:buAutoNum type="arabicPeriod"/>
            </a:pPr>
            <a:r>
              <a:rPr lang="en-AU" dirty="0">
                <a:solidFill>
                  <a:schemeClr val="tx1"/>
                </a:solidFill>
              </a:rPr>
              <a:t>Staff  want to use systems so we work efficiently</a:t>
            </a:r>
            <a:r>
              <a:rPr lang="en-US" dirty="0">
                <a:solidFill>
                  <a:schemeClr val="tx1"/>
                </a:solidFill>
              </a:rPr>
              <a:t>​</a:t>
            </a:r>
          </a:p>
          <a:p>
            <a:pPr marL="720707" indent="-363529" fontAlgn="base">
              <a:buFont typeface="+mj-lt"/>
              <a:buAutoNum type="arabicPeriod"/>
            </a:pPr>
            <a:r>
              <a:rPr lang="en-AU" dirty="0">
                <a:solidFill>
                  <a:schemeClr val="tx1"/>
                </a:solidFill>
              </a:rPr>
              <a:t>Students want a consistent course site structure within a flexible &amp; safe user experience</a:t>
            </a:r>
            <a:r>
              <a:rPr lang="en-US" dirty="0">
                <a:solidFill>
                  <a:schemeClr val="tx1"/>
                </a:solidFill>
              </a:rPr>
              <a:t>​</a:t>
            </a:r>
          </a:p>
          <a:p>
            <a:pPr marL="720707" indent="-363529" fontAlgn="base">
              <a:buFont typeface="+mj-lt"/>
              <a:buAutoNum type="arabicPeriod"/>
            </a:pPr>
            <a:r>
              <a:rPr lang="en-AU" dirty="0">
                <a:solidFill>
                  <a:schemeClr val="tx1"/>
                </a:solidFill>
              </a:rPr>
              <a:t>Staff want to deliver innovative and inclusive learning experiences within a stable and secure environment</a:t>
            </a:r>
            <a:r>
              <a:rPr lang="en-US" dirty="0">
                <a:solidFill>
                  <a:schemeClr val="tx1"/>
                </a:solidFill>
              </a:rPr>
              <a:t>​</a:t>
            </a:r>
          </a:p>
          <a:p>
            <a:pPr marL="720707" indent="-363529" fontAlgn="base">
              <a:buFont typeface="+mj-lt"/>
              <a:buAutoNum type="arabicPeriod"/>
            </a:pPr>
            <a:r>
              <a:rPr lang="en-AU" dirty="0">
                <a:solidFill>
                  <a:schemeClr val="tx1"/>
                </a:solidFill>
              </a:rPr>
              <a:t>Staff want improved digital solutions for assessment</a:t>
            </a:r>
            <a:r>
              <a:rPr lang="en-US" dirty="0">
                <a:solidFill>
                  <a:schemeClr val="tx1"/>
                </a:solidFill>
              </a:rPr>
              <a:t>​</a:t>
            </a:r>
          </a:p>
          <a:p>
            <a:pPr marL="720707" indent="-363529" fontAlgn="base">
              <a:buFont typeface="+mj-lt"/>
              <a:buAutoNum type="arabicPeriod"/>
            </a:pPr>
            <a:r>
              <a:rPr lang="en-AU" dirty="0">
                <a:solidFill>
                  <a:schemeClr val="tx1"/>
                </a:solidFill>
              </a:rPr>
              <a:t>Staff want to be able to report &amp; measure</a:t>
            </a:r>
            <a:endParaRPr lang="en-US" dirty="0">
              <a:solidFill>
                <a:schemeClr val="tx1"/>
              </a:solidFill>
            </a:endParaRP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89"/>
            <a:r>
              <a:rPr lang="en-AU">
                <a:solidFill>
                  <a:prstClr val="black"/>
                </a:solidFill>
                <a:latin typeface="Public Sans Light"/>
              </a:rPr>
              <a:t>ANU ACADEMIC PORTFOLIO</a:t>
            </a:r>
            <a:endParaRPr lang="en-AU" dirty="0">
              <a:solidFill>
                <a:prstClr val="black"/>
              </a:solidFill>
              <a:latin typeface="Public Sans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10A01DC5-1685-4615-8240-15192985C6A2}" type="slidenum">
              <a:rPr lang="en-AU">
                <a:solidFill>
                  <a:prstClr val="black"/>
                </a:solidFill>
                <a:latin typeface="Public Sans Light"/>
              </a:rPr>
              <a:pPr defTabSz="457189"/>
              <a:t>17</a:t>
            </a:fld>
            <a:endParaRPr lang="en-AU">
              <a:solidFill>
                <a:prstClr val="black"/>
              </a:solidFill>
              <a:latin typeface="Public Sans Ligh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189"/>
            <a:r>
              <a:rPr lang="en-US" dirty="0">
                <a:solidFill>
                  <a:prstClr val="black"/>
                </a:solidFill>
                <a:latin typeface="Public Sans Light"/>
              </a:rPr>
              <a:t>June  2023</a:t>
            </a:r>
            <a:endParaRPr lang="en-AU" dirty="0">
              <a:solidFill>
                <a:prstClr val="black"/>
              </a:solidFill>
              <a:latin typeface="Public Sans Ligh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23850" y="324002"/>
            <a:ext cx="8459788" cy="543616"/>
          </a:xfrm>
        </p:spPr>
        <p:txBody>
          <a:bodyPr>
            <a:normAutofit fontScale="77500" lnSpcReduction="20000"/>
          </a:bodyPr>
          <a:lstStyle/>
          <a:p>
            <a:r>
              <a:rPr lang="en-AU" dirty="0"/>
              <a:t>What staff and students want from digital uplift</a:t>
            </a:r>
          </a:p>
        </p:txBody>
      </p:sp>
    </p:spTree>
    <p:extLst>
      <p:ext uri="{BB962C8B-B14F-4D97-AF65-F5344CB8AC3E}">
        <p14:creationId xmlns:p14="http://schemas.microsoft.com/office/powerpoint/2010/main" val="317329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1022F-2E7F-E62A-B689-B0DE25EDD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/>
              <a:t>The ANU Employability Framework</a:t>
            </a:r>
            <a:endParaRPr lang="en-US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857EF6-009E-D6F7-A6C8-0F9385AEB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40000" y="4914000"/>
            <a:ext cx="5400000" cy="108000"/>
          </a:xfrm>
        </p:spPr>
        <p:txBody>
          <a:bodyPr/>
          <a:lstStyle/>
          <a:p>
            <a:pPr defTabSz="457189"/>
            <a:r>
              <a:rPr lang="en-AU" dirty="0">
                <a:solidFill>
                  <a:prstClr val="black"/>
                </a:solidFill>
                <a:latin typeface="Public Sans Light"/>
              </a:rPr>
              <a:t>ANU ACADEMIC PORTFOLIO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B8D5BD-D2A2-B2A5-D619-11644B34F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10A01DC5-1685-4615-8240-15192985C6A2}" type="slidenum">
              <a:rPr lang="en-AU">
                <a:solidFill>
                  <a:prstClr val="black"/>
                </a:solidFill>
                <a:latin typeface="Public Sans Light"/>
              </a:rPr>
              <a:pPr defTabSz="457189"/>
              <a:t>18</a:t>
            </a:fld>
            <a:endParaRPr lang="en-AU">
              <a:solidFill>
                <a:prstClr val="black"/>
              </a:solidFill>
              <a:latin typeface="Public Sans Light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640E0E7-9E3F-2FB1-3B8B-E111BA65753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189"/>
            <a:r>
              <a:rPr lang="en-US" dirty="0">
                <a:solidFill>
                  <a:prstClr val="black"/>
                </a:solidFill>
                <a:latin typeface="Public Sans Light"/>
              </a:rPr>
              <a:t>May  2023</a:t>
            </a:r>
            <a:endParaRPr lang="en-AU" dirty="0">
              <a:solidFill>
                <a:prstClr val="black"/>
              </a:solidFill>
              <a:latin typeface="Public Sans Ligh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04000" y="324000"/>
            <a:ext cx="5580000" cy="4140000"/>
          </a:xfrm>
        </p:spPr>
        <p:txBody>
          <a:bodyPr>
            <a:normAutofit fontScale="92500" lnSpcReduction="20000"/>
          </a:bodyPr>
          <a:lstStyle/>
          <a:p>
            <a:r>
              <a:rPr lang="en-AU" sz="1600" dirty="0">
                <a:solidFill>
                  <a:schemeClr val="tx1"/>
                </a:solidFill>
              </a:rPr>
              <a:t>What is it?</a:t>
            </a:r>
          </a:p>
          <a:p>
            <a:endParaRPr lang="en-AU" sz="1600" dirty="0">
              <a:solidFill>
                <a:schemeClr val="tx1"/>
              </a:solidFill>
            </a:endParaRP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</a:rPr>
              <a:t>Provides a clear definition of how we as a University understand and approach student employability 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</a:rPr>
              <a:t>Maps how we support our students in developing the competencies and attributes that enable them to graduate as confident, connected, global citizens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</a:rPr>
              <a:t>Guides how we will embed professional literacy throughout the curriculum</a:t>
            </a:r>
          </a:p>
          <a:p>
            <a:pPr marL="268281" indent="-268281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</a:rPr>
              <a:t>Guides how we will engage with industry and employers within our programs of study and co-curricula activities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</a:rPr>
              <a:t>Ensures our programs of study maintain currency and relevance for the changing nature of work and employment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</a:rPr>
              <a:t>Articulates guiding principles that connect employability to our strategic vision and initiatives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</a:rPr>
              <a:t>Creates consistent experiences for students across the university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endParaRPr lang="en-AU" dirty="0">
              <a:solidFill>
                <a:schemeClr val="tx1"/>
              </a:solidFill>
            </a:endParaRPr>
          </a:p>
          <a:p>
            <a:r>
              <a:rPr lang="en-AU" dirty="0">
                <a:solidFill>
                  <a:schemeClr val="tx1"/>
                </a:solidFill>
              </a:rPr>
              <a:t>The framework is being developed across 2023.</a:t>
            </a:r>
          </a:p>
          <a:p>
            <a:r>
              <a:rPr lang="en-AU" dirty="0">
                <a:solidFill>
                  <a:schemeClr val="tx1"/>
                </a:solidFill>
              </a:rPr>
              <a:t>Terms of reference for a working group have been endorsed by TLDC.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3390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F500F-2081-411A-A323-1BFF62E6F7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14575" y="1435893"/>
            <a:ext cx="6430032" cy="639899"/>
          </a:xfrm>
        </p:spPr>
        <p:txBody>
          <a:bodyPr>
            <a:normAutofit fontScale="25000" lnSpcReduction="20000"/>
          </a:bodyPr>
          <a:lstStyle/>
          <a:p>
            <a:endParaRPr lang="en-AU" sz="21600" dirty="0" smtClean="0"/>
          </a:p>
          <a:p>
            <a:r>
              <a:rPr lang="en-AU" sz="21600" dirty="0" smtClean="0"/>
              <a:t>Thank </a:t>
            </a:r>
            <a:r>
              <a:rPr lang="en-AU" sz="21600" dirty="0"/>
              <a:t>you</a:t>
            </a:r>
          </a:p>
          <a:p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7ECCD5-1B47-4C14-A7EA-1BFC888CEC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00862" y="1260000"/>
            <a:ext cx="1843087" cy="2018981"/>
          </a:xfrm>
        </p:spPr>
        <p:txBody>
          <a:bodyPr>
            <a:norm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0829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62606" y="830317"/>
            <a:ext cx="8421393" cy="3669683"/>
          </a:xfrm>
        </p:spPr>
        <p:txBody>
          <a:bodyPr>
            <a:normAutofit/>
          </a:bodyPr>
          <a:lstStyle/>
          <a:p>
            <a:endParaRPr lang="en-AU" sz="1600" dirty="0"/>
          </a:p>
          <a:p>
            <a:pPr marL="1363663" indent="-285750">
              <a:buFont typeface="Wingdings" panose="05000000000000000000" pitchFamily="2" charset="2"/>
              <a:buChar char="q"/>
            </a:pPr>
            <a:endParaRPr lang="en-AU" sz="1800" dirty="0" smtClean="0"/>
          </a:p>
          <a:p>
            <a:pPr marL="1363663" indent="-285750">
              <a:buFont typeface="Wingdings" panose="05000000000000000000" pitchFamily="2" charset="2"/>
              <a:buChar char="q"/>
            </a:pPr>
            <a:r>
              <a:rPr lang="en-AU" sz="1800" dirty="0" smtClean="0"/>
              <a:t>Quick updates and 2023 activities</a:t>
            </a:r>
          </a:p>
          <a:p>
            <a:pPr marL="1077913"/>
            <a:endParaRPr lang="en-AU" sz="1800" dirty="0" smtClean="0"/>
          </a:p>
          <a:p>
            <a:pPr marL="1363663" indent="-285750">
              <a:buFont typeface="Wingdings" panose="05000000000000000000" pitchFamily="2" charset="2"/>
              <a:buChar char="q"/>
            </a:pPr>
            <a:r>
              <a:rPr lang="en-AU" sz="1800" dirty="0"/>
              <a:t>Key </a:t>
            </a:r>
            <a:r>
              <a:rPr lang="en-AU" sz="1800" dirty="0" smtClean="0"/>
              <a:t>staff</a:t>
            </a:r>
          </a:p>
          <a:p>
            <a:pPr marL="1363663" indent="-285750">
              <a:buFont typeface="Wingdings" panose="05000000000000000000" pitchFamily="2" charset="2"/>
              <a:buChar char="q"/>
            </a:pPr>
            <a:endParaRPr lang="en-AU" sz="1800" dirty="0"/>
          </a:p>
          <a:p>
            <a:pPr marL="1363663" indent="-285750">
              <a:buFont typeface="Wingdings" panose="05000000000000000000" pitchFamily="2" charset="2"/>
              <a:buChar char="q"/>
            </a:pPr>
            <a:r>
              <a:rPr lang="en-AU" sz="1800" dirty="0" smtClean="0"/>
              <a:t>What’s happening strategy-wise in Learning and Teaching?</a:t>
            </a:r>
          </a:p>
          <a:p>
            <a:pPr marL="1363663" indent="-285750">
              <a:buFont typeface="Wingdings" panose="05000000000000000000" pitchFamily="2" charset="2"/>
              <a:buChar char="q"/>
            </a:pPr>
            <a:endParaRPr lang="en-AU" sz="1800" dirty="0"/>
          </a:p>
          <a:p>
            <a:pPr marL="1363663" indent="-285750">
              <a:buFont typeface="Wingdings" panose="05000000000000000000" pitchFamily="2" charset="2"/>
              <a:buChar char="q"/>
            </a:pPr>
            <a:r>
              <a:rPr lang="en-AU" sz="1800" dirty="0" smtClean="0"/>
              <a:t>Digital </a:t>
            </a:r>
            <a:r>
              <a:rPr lang="en-AU" sz="1800" dirty="0" smtClean="0"/>
              <a:t>Uplift: where are we at in Learning and Teaching?</a:t>
            </a:r>
            <a:endParaRPr lang="en-AU" sz="1800" dirty="0" smtClean="0"/>
          </a:p>
          <a:p>
            <a:pPr marL="1363663" indent="-285750">
              <a:buFont typeface="Wingdings" panose="05000000000000000000" pitchFamily="2" charset="2"/>
              <a:buChar char="q"/>
            </a:pPr>
            <a:endParaRPr lang="en-AU" sz="1800" dirty="0" smtClean="0"/>
          </a:p>
          <a:p>
            <a:pPr marL="1077913"/>
            <a:endParaRPr lang="en-AU" sz="18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078882-8438-48B9-B18A-B603D1475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ANU ACADEMIC PORTFOLIO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1E6FE8-F0E0-430B-829F-02ADA0D0A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2</a:t>
            </a:fld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175FEB-8566-4DB5-88FF-BB3973066E0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err="1" smtClean="0"/>
              <a:t>june</a:t>
            </a:r>
            <a:r>
              <a:rPr lang="en-US" dirty="0" smtClean="0"/>
              <a:t>  </a:t>
            </a:r>
            <a:r>
              <a:rPr lang="en-US" dirty="0" smtClean="0"/>
              <a:t>2023</a:t>
            </a:r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310FE0-69A4-4565-BC20-2529EB334A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4000" y="324001"/>
            <a:ext cx="8459638" cy="506316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</a:pPr>
            <a:r>
              <a:rPr lang="en-AU" sz="7200" dirty="0" smtClean="0"/>
              <a:t>From the Academic Portfolio</a:t>
            </a:r>
            <a:endParaRPr lang="en-AU" sz="7000" dirty="0"/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59111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172756" y="1156138"/>
            <a:ext cx="5611244" cy="3343862"/>
          </a:xfrm>
        </p:spPr>
        <p:txBody>
          <a:bodyPr>
            <a:normAutofit fontScale="92500" lnSpcReduction="10000"/>
          </a:bodyPr>
          <a:lstStyle/>
          <a:p>
            <a:endParaRPr lang="en-AU" sz="1600" dirty="0"/>
          </a:p>
          <a:p>
            <a:pPr marL="1076298" indent="-536561">
              <a:buFont typeface="Courier New" panose="02070309020205020404" pitchFamily="49" charset="0"/>
              <a:buChar char="o"/>
            </a:pPr>
            <a:r>
              <a:rPr lang="en-AU" sz="2000" dirty="0">
                <a:solidFill>
                  <a:schemeClr val="tx1"/>
                </a:solidFill>
              </a:rPr>
              <a:t>TLDC Charter changes, including name change to </a:t>
            </a:r>
            <a:r>
              <a:rPr lang="en-AU" sz="2000" b="1" dirty="0">
                <a:solidFill>
                  <a:schemeClr val="tx1"/>
                </a:solidFill>
              </a:rPr>
              <a:t>Learning and Teaching Committee </a:t>
            </a:r>
            <a:r>
              <a:rPr lang="en-AU" sz="2000" dirty="0">
                <a:solidFill>
                  <a:schemeClr val="tx1"/>
                </a:solidFill>
              </a:rPr>
              <a:t>(subject to AB approval)</a:t>
            </a:r>
          </a:p>
          <a:p>
            <a:pPr marL="1076298" indent="-536561">
              <a:buFont typeface="Courier New" panose="02070309020205020404" pitchFamily="49" charset="0"/>
              <a:buChar char="o"/>
            </a:pPr>
            <a:endParaRPr lang="en-AU" sz="2000" dirty="0">
              <a:solidFill>
                <a:schemeClr val="tx1"/>
              </a:solidFill>
            </a:endParaRPr>
          </a:p>
          <a:p>
            <a:pPr marL="1076298" indent="-536561">
              <a:buFont typeface="Courier New" panose="02070309020205020404" pitchFamily="49" charset="0"/>
              <a:buChar char="o"/>
            </a:pPr>
            <a:r>
              <a:rPr lang="en-AU" sz="2000" dirty="0">
                <a:solidFill>
                  <a:schemeClr val="tx1"/>
                </a:solidFill>
              </a:rPr>
              <a:t>ANU Careers name change to </a:t>
            </a:r>
          </a:p>
          <a:p>
            <a:pPr marL="539354" indent="538163"/>
            <a:r>
              <a:rPr lang="en-AU" sz="2000" b="1" dirty="0">
                <a:solidFill>
                  <a:schemeClr val="tx1"/>
                </a:solidFill>
              </a:rPr>
              <a:t>ANU Careers and Employability</a:t>
            </a:r>
          </a:p>
          <a:p>
            <a:pPr marL="1076298" indent="-536561">
              <a:buFont typeface="Courier New" panose="02070309020205020404" pitchFamily="49" charset="0"/>
              <a:buChar char="o"/>
            </a:pPr>
            <a:endParaRPr lang="en-AU" sz="2000" dirty="0">
              <a:solidFill>
                <a:schemeClr val="tx1"/>
              </a:solidFill>
            </a:endParaRPr>
          </a:p>
          <a:p>
            <a:pPr marL="1076298" indent="-536561">
              <a:buFont typeface="Courier New" panose="02070309020205020404" pitchFamily="49" charset="0"/>
              <a:buChar char="o"/>
            </a:pPr>
            <a:r>
              <a:rPr lang="en-AU" sz="2000" dirty="0">
                <a:solidFill>
                  <a:schemeClr val="tx1"/>
                </a:solidFill>
              </a:rPr>
              <a:t>New Careers and Employability home in </a:t>
            </a:r>
            <a:r>
              <a:rPr lang="en-AU" sz="2000" b="1" dirty="0">
                <a:solidFill>
                  <a:schemeClr val="tx1"/>
                </a:solidFill>
              </a:rPr>
              <a:t>Haydon Allen</a:t>
            </a:r>
          </a:p>
          <a:p>
            <a:pPr marL="1076298" indent="-536561">
              <a:buFont typeface="Wingdings" panose="05000000000000000000" pitchFamily="2" charset="2"/>
              <a:buChar char="v"/>
            </a:pPr>
            <a:endParaRPr lang="en-AU" sz="2000" dirty="0"/>
          </a:p>
          <a:p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078882-8438-48B9-B18A-B603D1475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89"/>
            <a:r>
              <a:rPr lang="en-AU">
                <a:solidFill>
                  <a:prstClr val="black"/>
                </a:solidFill>
                <a:latin typeface="Public Sans Light"/>
              </a:rPr>
              <a:t>ANU ACADEMIC PORTFOLIO</a:t>
            </a:r>
            <a:endParaRPr lang="en-AU" dirty="0">
              <a:solidFill>
                <a:prstClr val="black"/>
              </a:solidFill>
              <a:latin typeface="Public Sans Ligh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1E6FE8-F0E0-430B-829F-02ADA0D0A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10A01DC5-1685-4615-8240-15192985C6A2}" type="slidenum">
              <a:rPr lang="en-AU">
                <a:solidFill>
                  <a:prstClr val="black"/>
                </a:solidFill>
                <a:latin typeface="Public Sans Light"/>
              </a:rPr>
              <a:pPr defTabSz="457189"/>
              <a:t>3</a:t>
            </a:fld>
            <a:endParaRPr lang="en-AU">
              <a:solidFill>
                <a:prstClr val="black"/>
              </a:solidFill>
              <a:latin typeface="Public Sans Light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175FEB-8566-4DB5-88FF-BB3973066E0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189"/>
            <a:r>
              <a:rPr lang="en-US" dirty="0">
                <a:solidFill>
                  <a:prstClr val="black"/>
                </a:solidFill>
                <a:latin typeface="Public Sans Light"/>
              </a:rPr>
              <a:t>June  2023</a:t>
            </a:r>
            <a:endParaRPr lang="en-AU" dirty="0">
              <a:solidFill>
                <a:prstClr val="black"/>
              </a:solidFill>
              <a:latin typeface="Public Sans Ligh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310FE0-69A4-4565-BC20-2529EB334A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72324" y="324001"/>
            <a:ext cx="4811314" cy="506316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</a:pPr>
            <a:r>
              <a:rPr lang="en-AU" sz="7400" dirty="0"/>
              <a:t>What’s New? Quick updates</a:t>
            </a:r>
          </a:p>
          <a:p>
            <a:pPr>
              <a:lnSpc>
                <a:spcPct val="120000"/>
              </a:lnSpc>
            </a:pPr>
            <a:endParaRPr lang="en-AU" sz="7000" dirty="0"/>
          </a:p>
          <a:p>
            <a:endParaRPr lang="en-AU" dirty="0"/>
          </a:p>
          <a:p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" y="0"/>
            <a:ext cx="343114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24000" y="1129862"/>
            <a:ext cx="8460000" cy="3370138"/>
          </a:xfrm>
        </p:spPr>
        <p:txBody>
          <a:bodyPr>
            <a:normAutofit fontScale="77500" lnSpcReduction="20000"/>
          </a:bodyPr>
          <a:lstStyle/>
          <a:p>
            <a:pPr marL="720725" indent="-363538">
              <a:buFont typeface="Wingdings" panose="05000000000000000000" pitchFamily="2" charset="2"/>
              <a:buChar char="ü"/>
            </a:pPr>
            <a:r>
              <a:rPr lang="en-AU" sz="1600" dirty="0" smtClean="0"/>
              <a:t>Roll out of </a:t>
            </a:r>
            <a:r>
              <a:rPr lang="en-AU" sz="1600" b="1" dirty="0" smtClean="0"/>
              <a:t>Curriculum Framework</a:t>
            </a:r>
            <a:r>
              <a:rPr lang="en-AU" sz="1600" dirty="0" smtClean="0"/>
              <a:t> and </a:t>
            </a:r>
            <a:r>
              <a:rPr lang="en-AU" sz="1600" b="1" dirty="0" smtClean="0"/>
              <a:t>Graduate Attributes</a:t>
            </a:r>
          </a:p>
          <a:p>
            <a:pPr marL="720725" indent="-363538">
              <a:buFont typeface="Wingdings" panose="05000000000000000000" pitchFamily="2" charset="2"/>
              <a:buChar char="ü"/>
            </a:pPr>
            <a:endParaRPr lang="en-AU" sz="1600" dirty="0" smtClean="0"/>
          </a:p>
          <a:p>
            <a:pPr marL="720725" indent="-363538">
              <a:buFont typeface="Wingdings" panose="05000000000000000000" pitchFamily="2" charset="2"/>
              <a:buChar char="ü"/>
            </a:pPr>
            <a:r>
              <a:rPr lang="en-AU" sz="1600" dirty="0" smtClean="0"/>
              <a:t>Initial programs of work starting for </a:t>
            </a:r>
            <a:r>
              <a:rPr lang="en-AU" sz="1600" b="1" dirty="0" smtClean="0"/>
              <a:t>Learning and Teaching Strategy</a:t>
            </a:r>
          </a:p>
          <a:p>
            <a:pPr marL="720725" indent="-363538">
              <a:buFont typeface="Wingdings" panose="05000000000000000000" pitchFamily="2" charset="2"/>
              <a:buChar char="ü"/>
            </a:pPr>
            <a:endParaRPr lang="en-AU" sz="1600" b="1" dirty="0" smtClean="0"/>
          </a:p>
          <a:p>
            <a:pPr marL="720725" indent="-363538">
              <a:buFont typeface="Wingdings" panose="05000000000000000000" pitchFamily="2" charset="2"/>
              <a:buChar char="ü"/>
            </a:pPr>
            <a:r>
              <a:rPr lang="en-AU" sz="1600" b="1" dirty="0" smtClean="0"/>
              <a:t>Strategic Learning and Teaching Grants </a:t>
            </a:r>
            <a:r>
              <a:rPr lang="en-AU" sz="1600" dirty="0" smtClean="0"/>
              <a:t>being offered ($1 million + available)</a:t>
            </a:r>
          </a:p>
          <a:p>
            <a:pPr marL="720725" indent="-363538">
              <a:buFont typeface="Wingdings" panose="05000000000000000000" pitchFamily="2" charset="2"/>
              <a:buChar char="ü"/>
            </a:pPr>
            <a:endParaRPr lang="en-AU" sz="1600" dirty="0" smtClean="0"/>
          </a:p>
          <a:p>
            <a:pPr marL="720725" indent="-363538">
              <a:buFont typeface="Wingdings" panose="05000000000000000000" pitchFamily="2" charset="2"/>
              <a:buChar char="ü"/>
            </a:pPr>
            <a:r>
              <a:rPr lang="en-AU" sz="1600" dirty="0" smtClean="0"/>
              <a:t>Procurement work underway for </a:t>
            </a:r>
            <a:r>
              <a:rPr lang="en-AU" sz="1600" b="1" dirty="0" smtClean="0"/>
              <a:t>Learning Ecosystem </a:t>
            </a:r>
            <a:r>
              <a:rPr lang="en-AU" sz="1600" dirty="0" smtClean="0"/>
              <a:t>(Student First), including </a:t>
            </a:r>
            <a:r>
              <a:rPr lang="en-AU" sz="1600" b="1" dirty="0" smtClean="0"/>
              <a:t>digital assessment </a:t>
            </a:r>
            <a:r>
              <a:rPr lang="en-AU" sz="1600" dirty="0" smtClean="0"/>
              <a:t>platform and solutions for </a:t>
            </a:r>
            <a:r>
              <a:rPr lang="en-AU" sz="1600" b="1" dirty="0" smtClean="0"/>
              <a:t>internships and Career Hub</a:t>
            </a:r>
          </a:p>
          <a:p>
            <a:pPr marL="720725" indent="-363538">
              <a:buFont typeface="Wingdings" panose="05000000000000000000" pitchFamily="2" charset="2"/>
              <a:buChar char="ü"/>
            </a:pPr>
            <a:endParaRPr lang="en-AU" sz="1600" dirty="0" smtClean="0"/>
          </a:p>
          <a:p>
            <a:pPr marL="720725" indent="-363538">
              <a:buFont typeface="Wingdings" panose="05000000000000000000" pitchFamily="2" charset="2"/>
              <a:buChar char="ü"/>
            </a:pPr>
            <a:r>
              <a:rPr lang="en-AU" sz="1600" b="1" dirty="0"/>
              <a:t>Employability Framework </a:t>
            </a:r>
            <a:r>
              <a:rPr lang="en-AU" sz="1600" dirty="0"/>
              <a:t>in </a:t>
            </a:r>
            <a:r>
              <a:rPr lang="en-AU" sz="1600" dirty="0" smtClean="0"/>
              <a:t>development</a:t>
            </a:r>
          </a:p>
          <a:p>
            <a:pPr marL="357187"/>
            <a:endParaRPr lang="en-AU" sz="1600" dirty="0" smtClean="0"/>
          </a:p>
          <a:p>
            <a:pPr marL="720725" indent="-363538">
              <a:buFont typeface="Wingdings" panose="05000000000000000000" pitchFamily="2" charset="2"/>
              <a:buChar char="ü"/>
            </a:pPr>
            <a:r>
              <a:rPr lang="en-AU" sz="1600" dirty="0" smtClean="0"/>
              <a:t>New service models for </a:t>
            </a:r>
            <a:r>
              <a:rPr lang="en-AU" sz="1600" b="1" dirty="0" smtClean="0"/>
              <a:t>Careers</a:t>
            </a:r>
            <a:r>
              <a:rPr lang="en-AU" sz="1600" dirty="0" smtClean="0"/>
              <a:t> and for the </a:t>
            </a:r>
            <a:r>
              <a:rPr lang="en-AU" sz="1600" b="1" dirty="0" smtClean="0"/>
              <a:t>Centre for Learning and </a:t>
            </a:r>
            <a:r>
              <a:rPr lang="en-AU" sz="1600" b="1" dirty="0" smtClean="0"/>
              <a:t>Teaching</a:t>
            </a:r>
          </a:p>
          <a:p>
            <a:pPr marL="720725" indent="-363538">
              <a:buFont typeface="Wingdings" panose="05000000000000000000" pitchFamily="2" charset="2"/>
              <a:buChar char="ü"/>
            </a:pPr>
            <a:endParaRPr lang="en-AU" sz="1600" dirty="0" smtClean="0"/>
          </a:p>
          <a:p>
            <a:pPr marL="720725" indent="-363538">
              <a:buFont typeface="Wingdings" panose="05000000000000000000" pitchFamily="2" charset="2"/>
              <a:buChar char="ü"/>
            </a:pPr>
            <a:r>
              <a:rPr lang="en-AU" sz="1600" dirty="0" smtClean="0"/>
              <a:t>Creation of </a:t>
            </a:r>
            <a:r>
              <a:rPr lang="en-AU" sz="1600" b="1" dirty="0" smtClean="0">
                <a:hlinkClick r:id="rId2"/>
              </a:rPr>
              <a:t>resources</a:t>
            </a:r>
            <a:r>
              <a:rPr lang="en-AU" sz="1600" dirty="0" smtClean="0"/>
              <a:t> to support the return to on-campus learning </a:t>
            </a:r>
            <a:r>
              <a:rPr lang="en-AU" sz="1600" b="1" dirty="0" smtClean="0"/>
              <a:t>in semester 2 2023</a:t>
            </a:r>
            <a:r>
              <a:rPr lang="en-AU" sz="1600" dirty="0" smtClean="0"/>
              <a:t>, including a video to share.</a:t>
            </a:r>
            <a:endParaRPr lang="en-AU" sz="1600" dirty="0" smtClean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078882-8438-48B9-B18A-B603D1475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ANU ACADEMIC PORTFOLIO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1E6FE8-F0E0-430B-829F-02ADA0D0A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4</a:t>
            </a:fld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175FEB-8566-4DB5-88FF-BB3973066E0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err="1" smtClean="0"/>
              <a:t>june</a:t>
            </a:r>
            <a:r>
              <a:rPr lang="en-US" dirty="0" smtClean="0"/>
              <a:t>  </a:t>
            </a:r>
            <a:r>
              <a:rPr lang="en-US" dirty="0" smtClean="0"/>
              <a:t>2023</a:t>
            </a:r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310FE0-69A4-4565-BC20-2529EB334A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4000" y="324001"/>
            <a:ext cx="8459638" cy="53784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AU" sz="2800" dirty="0" smtClean="0"/>
              <a:t>What else is </a:t>
            </a:r>
            <a:r>
              <a:rPr lang="en-AU" sz="2800" dirty="0" smtClean="0"/>
              <a:t>happening in 2023?</a:t>
            </a:r>
            <a:endParaRPr lang="en-AU" sz="2800" dirty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3968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24001" y="4167352"/>
            <a:ext cx="2534814" cy="332648"/>
          </a:xfrm>
        </p:spPr>
        <p:txBody>
          <a:bodyPr>
            <a:normAutofit/>
          </a:bodyPr>
          <a:lstStyle/>
          <a:p>
            <a:endParaRPr lang="en-AU" dirty="0" smtClean="0"/>
          </a:p>
          <a:p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078882-8438-48B9-B18A-B603D1475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ANU ACADEMIC PORTFOLIO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1E6FE8-F0E0-430B-829F-02ADA0D0A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5</a:t>
            </a:fld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175FEB-8566-4DB5-88FF-BB3973066E0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err="1" smtClean="0"/>
              <a:t>june</a:t>
            </a:r>
            <a:r>
              <a:rPr lang="en-US" dirty="0" smtClean="0"/>
              <a:t>  </a:t>
            </a:r>
            <a:r>
              <a:rPr lang="en-US" dirty="0" smtClean="0"/>
              <a:t>2023</a:t>
            </a:r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310FE0-69A4-4565-BC20-2529EB334A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3269" y="324000"/>
            <a:ext cx="8510369" cy="88994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AU" sz="2800" dirty="0" smtClean="0"/>
              <a:t>Key personnel</a:t>
            </a:r>
            <a:endParaRPr lang="en-AU" sz="2800" dirty="0"/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1028" name="Picture 4" descr="Lucy Arthur - Director, Centre for Learning and Teachi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04" y="1077760"/>
            <a:ext cx="2564527" cy="263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681" y="1106194"/>
            <a:ext cx="2360916" cy="2686709"/>
          </a:xfrm>
          <a:prstGeom prst="rect">
            <a:avLst/>
          </a:prstGeom>
        </p:spPr>
      </p:pic>
      <p:pic>
        <p:nvPicPr>
          <p:cNvPr id="1030" name="Picture 6" descr="Elizabeth Bailey FHEA MA - Manager, ANU Careers - The Australian National  University | Linked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560" y="1100939"/>
            <a:ext cx="2686709" cy="268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2604" y="3941380"/>
            <a:ext cx="249620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Lucy Arthur</a:t>
            </a:r>
          </a:p>
          <a:p>
            <a:r>
              <a:rPr lang="en-AU" sz="1400" dirty="0" smtClean="0"/>
              <a:t>Director, Centre for Learning &amp; Teaching</a:t>
            </a:r>
            <a:endParaRPr lang="en-A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484179" y="3941380"/>
            <a:ext cx="2522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Elizabeth Bailey</a:t>
            </a:r>
          </a:p>
          <a:p>
            <a:r>
              <a:rPr lang="en-AU" sz="1400" dirty="0" smtClean="0"/>
              <a:t>Manager, ANU Careers</a:t>
            </a:r>
            <a:endParaRPr lang="en-A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380681" y="3941381"/>
            <a:ext cx="240295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Susanne Jones</a:t>
            </a:r>
          </a:p>
          <a:p>
            <a:r>
              <a:rPr lang="en-AU" sz="1400" dirty="0" smtClean="0"/>
              <a:t>NPILF / Employability Framework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177659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ANU ACADEMIC PORTFOLIO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6</a:t>
            </a:fld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err="1" smtClean="0"/>
              <a:t>june</a:t>
            </a:r>
            <a:r>
              <a:rPr lang="en-US" dirty="0" smtClean="0"/>
              <a:t>  2023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8" name="Picture 4" descr="Weights [gif] by Noah Jacobus on Dribbble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32" y="1093026"/>
            <a:ext cx="3930944" cy="294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newal GIFs - Get the best gif on GIF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300" y="1093025"/>
            <a:ext cx="3495771" cy="294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42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66BAA3-3AB4-4C02-9488-682B7B5D3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999" y="703083"/>
            <a:ext cx="4061115" cy="3796917"/>
          </a:xfrm>
        </p:spPr>
        <p:txBody>
          <a:bodyPr>
            <a:normAutofit fontScale="77500" lnSpcReduction="2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AU" dirty="0">
              <a:latin typeface="Arial" panose="020B0604020202020204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AU" dirty="0" smtClean="0">
                <a:effectLst/>
                <a:latin typeface="Arial" panose="020B06040202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We </a:t>
            </a:r>
            <a:r>
              <a:rPr lang="en-AU" dirty="0" smtClean="0">
                <a:effectLst/>
                <a:latin typeface="Arial" panose="020B06040202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need to work together </a:t>
            </a:r>
            <a:r>
              <a:rPr lang="en-AU" dirty="0">
                <a:effectLst/>
                <a:latin typeface="Arial" panose="020B06040202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to close the gap between our current state and that envisioned in </a:t>
            </a:r>
            <a:r>
              <a:rPr lang="en-AU" b="1" dirty="0">
                <a:effectLst/>
                <a:latin typeface="Arial" panose="020B06040202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the ANU 2021 - 2025 Strategic Plan</a:t>
            </a:r>
            <a:r>
              <a:rPr lang="en-AU" dirty="0">
                <a:effectLst/>
                <a:latin typeface="Arial" panose="020B06040202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. </a:t>
            </a:r>
            <a:endParaRPr lang="en-AU" dirty="0" smtClean="0">
              <a:effectLst/>
              <a:latin typeface="Arial" panose="020B0604020202020204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AU" b="1" dirty="0">
                <a:latin typeface="Arial" panose="020B06040202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Academic and professional staff </a:t>
            </a:r>
            <a:r>
              <a:rPr lang="en-AU" dirty="0">
                <a:latin typeface="Arial" panose="020B06040202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who have worked to support ANU through the COVID period </a:t>
            </a:r>
            <a:r>
              <a:rPr lang="en-AU" dirty="0" smtClean="0">
                <a:latin typeface="Arial" panose="020B06040202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are in a different place:</a:t>
            </a:r>
            <a:endParaRPr lang="en-AU" dirty="0">
              <a:latin typeface="Arial" panose="020B0604020202020204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285750" indent="-106363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dirty="0" smtClean="0">
                <a:latin typeface="Arial" panose="020B06040202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They have new clarity </a:t>
            </a:r>
            <a:r>
              <a:rPr lang="en-AU" dirty="0">
                <a:latin typeface="Arial" panose="020B06040202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on the University’s </a:t>
            </a:r>
            <a:r>
              <a:rPr lang="en-AU" b="1" dirty="0">
                <a:latin typeface="Arial" panose="020B06040202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expectations for quality learning and </a:t>
            </a:r>
            <a:r>
              <a:rPr lang="en-AU" b="1" dirty="0" smtClean="0">
                <a:latin typeface="Arial" panose="020B06040202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teaching</a:t>
            </a:r>
            <a:endParaRPr lang="en-AU" dirty="0">
              <a:latin typeface="Arial" panose="020B0604020202020204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285750" indent="-106363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dirty="0" smtClean="0">
                <a:latin typeface="Arial" panose="020B06040202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Many are now open to reimagining </a:t>
            </a:r>
            <a:r>
              <a:rPr lang="en-AU" b="1" dirty="0" smtClean="0">
                <a:latin typeface="Arial" panose="020B06040202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how</a:t>
            </a:r>
            <a:r>
              <a:rPr lang="en-AU" dirty="0" smtClean="0">
                <a:latin typeface="Arial" panose="020B06040202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AU" dirty="0">
                <a:latin typeface="Arial" panose="020B06040202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learning will be delivered in future</a:t>
            </a:r>
            <a:r>
              <a:rPr lang="en-AU" dirty="0" smtClean="0">
                <a:latin typeface="Arial" panose="020B06040202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.</a:t>
            </a:r>
            <a:endParaRPr lang="en-AU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A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a result of the COVID </a:t>
            </a:r>
            <a:r>
              <a:rPr lang="en-A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years, </a:t>
            </a:r>
            <a:r>
              <a:rPr lang="en-AU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students </a:t>
            </a:r>
            <a:r>
              <a:rPr lang="en-A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experienced both disruptions and new possibilities. They </a:t>
            </a:r>
            <a:r>
              <a:rPr lang="en-A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ideas about what they want their learning to </a:t>
            </a:r>
            <a:r>
              <a:rPr lang="en-A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 like in the years ahead. </a:t>
            </a:r>
            <a:r>
              <a:rPr lang="en-AU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Think flexibility</a:t>
            </a:r>
            <a:r>
              <a:rPr lang="en-A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AU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AU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have funding committed in principle under the </a:t>
            </a:r>
            <a:r>
              <a:rPr lang="en-AU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DMP for significant </a:t>
            </a:r>
            <a:r>
              <a:rPr lang="en-AU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 uplift</a:t>
            </a:r>
            <a:r>
              <a:rPr lang="en-AU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078882-8438-48B9-B18A-B603D1475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4200" y="4914000"/>
            <a:ext cx="4320000" cy="108000"/>
          </a:xfrm>
        </p:spPr>
        <p:txBody>
          <a:bodyPr/>
          <a:lstStyle/>
          <a:p>
            <a:r>
              <a:rPr lang="en-AU" smtClean="0"/>
              <a:t>ANU ACADEMIC PORTFOLIO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1E6FE8-F0E0-430B-829F-02ADA0D0A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914000"/>
            <a:ext cx="360000" cy="108000"/>
          </a:xfrm>
        </p:spPr>
        <p:txBody>
          <a:bodyPr/>
          <a:lstStyle/>
          <a:p>
            <a:fld id="{10A01DC5-1685-4615-8240-15192985C6A2}" type="slidenum">
              <a:rPr lang="en-AU" smtClean="0"/>
              <a:pPr/>
              <a:t>7</a:t>
            </a:fld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175FEB-8566-4DB5-88FF-BB3973066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22356" y="4914000"/>
            <a:ext cx="677644" cy="108000"/>
          </a:xfrm>
        </p:spPr>
        <p:txBody>
          <a:bodyPr/>
          <a:lstStyle/>
          <a:p>
            <a:r>
              <a:rPr lang="en-US" dirty="0" err="1" smtClean="0"/>
              <a:t>june</a:t>
            </a:r>
            <a:r>
              <a:rPr lang="en-US" dirty="0" smtClean="0"/>
              <a:t>  </a:t>
            </a:r>
            <a:r>
              <a:rPr lang="en-US" dirty="0" smtClean="0"/>
              <a:t>2023</a:t>
            </a:r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310FE0-69A4-4565-BC20-2529EB334A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849" y="324000"/>
            <a:ext cx="4061115" cy="108001"/>
          </a:xfrm>
        </p:spPr>
        <p:txBody>
          <a:bodyPr>
            <a:normAutofit fontScale="25000" lnSpcReduction="20000"/>
          </a:bodyPr>
          <a:lstStyle/>
          <a:p>
            <a:r>
              <a:rPr lang="en-AU" sz="12800" dirty="0"/>
              <a:t>Why </a:t>
            </a:r>
            <a:r>
              <a:rPr lang="en-AU" sz="12800" dirty="0" smtClean="0"/>
              <a:t>renewal now</a:t>
            </a:r>
            <a:r>
              <a:rPr lang="en-AU" sz="12800" dirty="0"/>
              <a:t>?</a:t>
            </a:r>
          </a:p>
          <a:p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306613-7905-4633-B16A-127B93CF1E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64200" y="630622"/>
            <a:ext cx="55800" cy="2931286"/>
          </a:xfrm>
        </p:spPr>
        <p:txBody>
          <a:bodyPr>
            <a:normAutofit fontScale="70000" lnSpcReduction="20000"/>
          </a:bodyPr>
          <a:lstStyle/>
          <a:p>
            <a:endParaRPr lang="en-AU" dirty="0"/>
          </a:p>
        </p:txBody>
      </p:sp>
      <p:sp>
        <p:nvSpPr>
          <p:cNvPr id="9" name="Rectangle 8"/>
          <p:cNvSpPr/>
          <p:nvPr/>
        </p:nvSpPr>
        <p:spPr>
          <a:xfrm>
            <a:off x="4774019" y="1180214"/>
            <a:ext cx="40099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4922874" y="703083"/>
            <a:ext cx="3646968" cy="2858824"/>
          </a:xfrm>
          <a:prstGeom prst="wedgeRoundRectCallout">
            <a:avLst>
              <a:gd name="adj1" fmla="val -36576"/>
              <a:gd name="adj2" fmla="val 732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000" i="1" dirty="0">
                <a:latin typeface="Arial" panose="020B0604020202020204" pitchFamily="34" charset="0"/>
                <a:cs typeface="Arial" panose="020B0604020202020204" pitchFamily="34" charset="0"/>
              </a:rPr>
              <a:t>“The pandemic has </a:t>
            </a:r>
            <a:r>
              <a:rPr lang="en-A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… challenged </a:t>
            </a:r>
            <a:r>
              <a:rPr lang="en-AU" sz="2000" i="1" dirty="0">
                <a:latin typeface="Arial" panose="020B0604020202020204" pitchFamily="34" charset="0"/>
                <a:cs typeface="Arial" panose="020B0604020202020204" pitchFamily="34" charset="0"/>
              </a:rPr>
              <a:t>all in the education sector to redefine what learning and teaching should look like”.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22874" y="4284921"/>
            <a:ext cx="3717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>
                <a:latin typeface="Arial" panose="020B0604020202020204" pitchFamily="34" charset="0"/>
                <a:cs typeface="Arial" panose="020B0604020202020204" pitchFamily="34" charset="0"/>
              </a:rPr>
              <a:t>Camille Dickson-Deane </a:t>
            </a: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AU" sz="1200" b="1" dirty="0">
                <a:latin typeface="Arial" panose="020B0604020202020204" pitchFamily="34" charset="0"/>
                <a:cs typeface="Arial" panose="020B0604020202020204" pitchFamily="34" charset="0"/>
              </a:rPr>
              <a:t>2022 EDUCAUSE Horizon Report </a:t>
            </a:r>
            <a:r>
              <a:rPr lang="en-A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-Teaching </a:t>
            </a:r>
            <a:r>
              <a:rPr lang="en-AU" sz="1200" b="1" dirty="0">
                <a:latin typeface="Arial" panose="020B0604020202020204" pitchFamily="34" charset="0"/>
                <a:cs typeface="Arial" panose="020B0604020202020204" pitchFamily="34" charset="0"/>
              </a:rPr>
              <a:t>and Learning Edition</a:t>
            </a:r>
          </a:p>
        </p:txBody>
      </p:sp>
    </p:spTree>
    <p:extLst>
      <p:ext uri="{BB962C8B-B14F-4D97-AF65-F5344CB8AC3E}">
        <p14:creationId xmlns:p14="http://schemas.microsoft.com/office/powerpoint/2010/main" val="206225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62608" y="1156138"/>
            <a:ext cx="4932407" cy="3343862"/>
          </a:xfrm>
        </p:spPr>
        <p:txBody>
          <a:bodyPr>
            <a:normAutofit/>
          </a:bodyPr>
          <a:lstStyle/>
          <a:p>
            <a:pPr marL="720707" indent="-363529">
              <a:buFont typeface="Wingdings" panose="05000000000000000000" pitchFamily="2" charset="2"/>
              <a:buChar char="ü"/>
            </a:pPr>
            <a:endParaRPr lang="en-AU" sz="1600" dirty="0"/>
          </a:p>
          <a:p>
            <a:pPr marL="720707" indent="-363529">
              <a:buFont typeface="Wingdings" panose="05000000000000000000" pitchFamily="2" charset="2"/>
              <a:buChar char="ü"/>
            </a:pPr>
            <a:r>
              <a:rPr lang="en-AU" sz="1600" b="1" dirty="0">
                <a:solidFill>
                  <a:schemeClr val="tx1"/>
                </a:solidFill>
              </a:rPr>
              <a:t>ANU Curriculum Framework</a:t>
            </a:r>
            <a:r>
              <a:rPr lang="en-AU" sz="1600" dirty="0">
                <a:solidFill>
                  <a:schemeClr val="tx1"/>
                </a:solidFill>
              </a:rPr>
              <a:t> and </a:t>
            </a:r>
            <a:r>
              <a:rPr lang="en-AU" sz="1600" b="1" dirty="0">
                <a:solidFill>
                  <a:schemeClr val="tx1"/>
                </a:solidFill>
              </a:rPr>
              <a:t>ANU Graduate Attributes. </a:t>
            </a:r>
            <a:r>
              <a:rPr lang="en-AU" sz="1600" dirty="0">
                <a:solidFill>
                  <a:schemeClr val="tx1"/>
                </a:solidFill>
              </a:rPr>
              <a:t>Approved by Academic Board in 2022.</a:t>
            </a:r>
          </a:p>
          <a:p>
            <a:pPr marL="720707" indent="-363529">
              <a:buFont typeface="Wingdings" panose="05000000000000000000" pitchFamily="2" charset="2"/>
              <a:buChar char="ü"/>
            </a:pPr>
            <a:endParaRPr lang="en-AU" sz="1600" dirty="0">
              <a:solidFill>
                <a:schemeClr val="tx1"/>
              </a:solidFill>
            </a:endParaRPr>
          </a:p>
          <a:p>
            <a:pPr marL="720707" indent="-363529">
              <a:buFont typeface="Wingdings" panose="05000000000000000000" pitchFamily="2" charset="2"/>
              <a:buChar char="ü"/>
            </a:pPr>
            <a:r>
              <a:rPr lang="en-AU" sz="1600" b="1" dirty="0">
                <a:solidFill>
                  <a:schemeClr val="tx1"/>
                </a:solidFill>
              </a:rPr>
              <a:t>ANU Learning and Teaching Strategy. </a:t>
            </a:r>
            <a:r>
              <a:rPr lang="en-AU" sz="1600" dirty="0">
                <a:solidFill>
                  <a:schemeClr val="tx1"/>
                </a:solidFill>
              </a:rPr>
              <a:t>Approved by Academic Board in 2022.</a:t>
            </a:r>
            <a:endParaRPr lang="en-AU" sz="1600" b="1" dirty="0">
              <a:solidFill>
                <a:schemeClr val="tx1"/>
              </a:solidFill>
            </a:endParaRPr>
          </a:p>
          <a:p>
            <a:pPr marL="720707" indent="-363529">
              <a:buFont typeface="Wingdings" panose="05000000000000000000" pitchFamily="2" charset="2"/>
              <a:buChar char="ü"/>
            </a:pPr>
            <a:endParaRPr lang="en-AU" sz="1600" b="1" dirty="0">
              <a:solidFill>
                <a:schemeClr val="tx1"/>
              </a:solidFill>
            </a:endParaRPr>
          </a:p>
          <a:p>
            <a:pPr marL="720707" indent="-363529">
              <a:buFont typeface="Wingdings" panose="05000000000000000000" pitchFamily="2" charset="2"/>
              <a:buChar char="ü"/>
            </a:pPr>
            <a:r>
              <a:rPr lang="en-AU" sz="1600" b="1" dirty="0">
                <a:solidFill>
                  <a:schemeClr val="tx1"/>
                </a:solidFill>
              </a:rPr>
              <a:t>Student First: </a:t>
            </a:r>
            <a:r>
              <a:rPr lang="en-AU" sz="1600" dirty="0">
                <a:solidFill>
                  <a:schemeClr val="tx1"/>
                </a:solidFill>
              </a:rPr>
              <a:t>Part of the </a:t>
            </a:r>
            <a:r>
              <a:rPr lang="en-AU" sz="1600" b="1" dirty="0">
                <a:solidFill>
                  <a:schemeClr val="tx1"/>
                </a:solidFill>
              </a:rPr>
              <a:t>ANU Digital Master Plan. </a:t>
            </a:r>
            <a:r>
              <a:rPr lang="en-AU" sz="1600" dirty="0">
                <a:solidFill>
                  <a:schemeClr val="tx1"/>
                </a:solidFill>
              </a:rPr>
              <a:t>Approved by SMG and Council  in 2021.</a:t>
            </a:r>
          </a:p>
          <a:p>
            <a:pPr marL="720707" indent="-363529">
              <a:buFont typeface="Wingdings" panose="05000000000000000000" pitchFamily="2" charset="2"/>
              <a:buChar char="ü"/>
            </a:pPr>
            <a:endParaRPr lang="en-AU" sz="1600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078882-8438-48B9-B18A-B603D1475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89"/>
            <a:r>
              <a:rPr lang="en-AU">
                <a:solidFill>
                  <a:prstClr val="black"/>
                </a:solidFill>
                <a:latin typeface="Public Sans Light"/>
              </a:rPr>
              <a:t>ANU ACADEMIC PORTFOLIO</a:t>
            </a:r>
            <a:endParaRPr lang="en-AU" dirty="0">
              <a:solidFill>
                <a:prstClr val="black"/>
              </a:solidFill>
              <a:latin typeface="Public Sans Ligh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1E6FE8-F0E0-430B-829F-02ADA0D0A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10A01DC5-1685-4615-8240-15192985C6A2}" type="slidenum">
              <a:rPr lang="en-AU">
                <a:solidFill>
                  <a:prstClr val="black"/>
                </a:solidFill>
                <a:latin typeface="Public Sans Light"/>
              </a:rPr>
              <a:pPr defTabSz="457189"/>
              <a:t>8</a:t>
            </a:fld>
            <a:endParaRPr lang="en-AU">
              <a:solidFill>
                <a:prstClr val="black"/>
              </a:solidFill>
              <a:latin typeface="Public Sans Light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175FEB-8566-4DB5-88FF-BB3973066E0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189"/>
            <a:r>
              <a:rPr lang="en-US" dirty="0" err="1">
                <a:solidFill>
                  <a:prstClr val="black"/>
                </a:solidFill>
                <a:latin typeface="Public Sans Light"/>
              </a:rPr>
              <a:t>june</a:t>
            </a:r>
            <a:r>
              <a:rPr lang="en-US" dirty="0">
                <a:solidFill>
                  <a:prstClr val="black"/>
                </a:solidFill>
                <a:latin typeface="Public Sans Light"/>
              </a:rPr>
              <a:t>  2023</a:t>
            </a:r>
            <a:endParaRPr lang="en-AU" dirty="0">
              <a:solidFill>
                <a:prstClr val="black"/>
              </a:solidFill>
              <a:latin typeface="Public Sans Ligh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310FE0-69A4-4565-BC20-2529EB334A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4001" y="324001"/>
            <a:ext cx="4839170" cy="50631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AU" sz="9600" dirty="0"/>
              <a:t>Our framework for educational renewal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714" y="0"/>
            <a:ext cx="343328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2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66BAA3-3AB4-4C02-9488-682B7B5D3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999" y="918311"/>
            <a:ext cx="4061115" cy="3581689"/>
          </a:xfrm>
        </p:spPr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AU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AU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We are undertaking an </a:t>
            </a:r>
            <a:r>
              <a:rPr lang="en-AU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integrated program</a:t>
            </a:r>
            <a:r>
              <a:rPr lang="en-AU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 of </a:t>
            </a:r>
            <a:r>
              <a:rPr lang="en-AU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work with College partners.</a:t>
            </a:r>
            <a:endParaRPr lang="en-AU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A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Curriculum Framework </a:t>
            </a:r>
            <a:r>
              <a:rPr lang="en-AU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(incorporating our Graduate Attributes) will provide </a:t>
            </a:r>
            <a:r>
              <a:rPr lang="en-A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‘what’ to the ‘how’ of the 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 and Teaching Strategy</a:t>
            </a:r>
            <a:r>
              <a:rPr lang="en-A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AU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The </a:t>
            </a:r>
            <a:r>
              <a:rPr lang="en-AU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timing of the </a:t>
            </a:r>
            <a:r>
              <a:rPr lang="en-AU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Student First </a:t>
            </a:r>
            <a:r>
              <a:rPr lang="en-AU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program means </a:t>
            </a:r>
            <a:r>
              <a:rPr lang="en-AU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that as we do </a:t>
            </a:r>
            <a:r>
              <a:rPr lang="en-AU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the important work of </a:t>
            </a:r>
            <a:r>
              <a:rPr lang="en-AU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reimagining</a:t>
            </a:r>
            <a:r>
              <a:rPr lang="en-AU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AU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our curriculum and how </a:t>
            </a:r>
            <a:r>
              <a:rPr lang="en-AU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we deliver </a:t>
            </a:r>
            <a:r>
              <a:rPr lang="en-AU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learning, we can have </a:t>
            </a:r>
            <a:r>
              <a:rPr lang="en-AU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direct input into the </a:t>
            </a:r>
            <a:r>
              <a:rPr lang="en-AU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design of the digital foundations</a:t>
            </a:r>
            <a:r>
              <a:rPr lang="en-AU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 that </a:t>
            </a:r>
            <a:r>
              <a:rPr lang="en-AU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support those </a:t>
            </a:r>
            <a:r>
              <a:rPr lang="en-AU" dirty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plans</a:t>
            </a:r>
            <a:r>
              <a:rPr lang="en-AU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078882-8438-48B9-B18A-B603D1475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4200" y="4914000"/>
            <a:ext cx="4320000" cy="108000"/>
          </a:xfrm>
        </p:spPr>
        <p:txBody>
          <a:bodyPr/>
          <a:lstStyle/>
          <a:p>
            <a:r>
              <a:rPr lang="en-AU" smtClean="0"/>
              <a:t>ANU ACADEMIC PORTFOLIO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1E6FE8-F0E0-430B-829F-02ADA0D0A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914000"/>
            <a:ext cx="360000" cy="108000"/>
          </a:xfrm>
        </p:spPr>
        <p:txBody>
          <a:bodyPr/>
          <a:lstStyle/>
          <a:p>
            <a:fld id="{10A01DC5-1685-4615-8240-15192985C6A2}" type="slidenum">
              <a:rPr lang="en-AU" smtClean="0"/>
              <a:pPr/>
              <a:t>9</a:t>
            </a:fld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175FEB-8566-4DB5-88FF-BB3973066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22356" y="4914000"/>
            <a:ext cx="677644" cy="108000"/>
          </a:xfrm>
        </p:spPr>
        <p:txBody>
          <a:bodyPr/>
          <a:lstStyle/>
          <a:p>
            <a:r>
              <a:rPr lang="en-US" dirty="0" smtClean="0"/>
              <a:t>May  2023</a:t>
            </a:r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310FE0-69A4-4565-BC20-2529EB334A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999" y="386130"/>
            <a:ext cx="4114512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AU" sz="11200" dirty="0" smtClean="0"/>
              <a:t>Strategy into practice</a:t>
            </a:r>
            <a:endParaRPr lang="en-AU" sz="11200" dirty="0"/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749" y="348488"/>
            <a:ext cx="2713430" cy="4065063"/>
          </a:xfrm>
          <a:prstGeom prst="rect">
            <a:avLst/>
          </a:prstGeom>
          <a:effectLst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val="373513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U Light">
  <a:themeElements>
    <a:clrScheme name="ANU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BE830E"/>
      </a:accent1>
      <a:accent2>
        <a:srgbClr val="DFC187"/>
      </a:accent2>
      <a:accent3>
        <a:srgbClr val="F5EDDE"/>
      </a:accent3>
      <a:accent4>
        <a:srgbClr val="BE4E0E"/>
      </a:accent4>
      <a:accent5>
        <a:srgbClr val="CB7352"/>
      </a:accent5>
      <a:accent6>
        <a:srgbClr val="F2DCD4"/>
      </a:accent6>
      <a:hlink>
        <a:srgbClr val="BE830E"/>
      </a:hlink>
      <a:folHlink>
        <a:srgbClr val="BE4E0E"/>
      </a:folHlink>
    </a:clrScheme>
    <a:fontScheme name="ANU">
      <a:majorFont>
        <a:latin typeface="Public Sans"/>
        <a:ea typeface=""/>
        <a:cs typeface=""/>
      </a:majorFont>
      <a:minorFont>
        <a:latin typeface="Public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U_Powerpoint_Light_v3" id="{768B2342-8F25-4BCF-A9F2-7F75F1A83BC8}" vid="{5D6854EF-C683-4EFA-B0BF-EA4FED5115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6642442EA7FB40B1A97D67E61F1A3C" ma:contentTypeVersion="15" ma:contentTypeDescription="Create a new document." ma:contentTypeScope="" ma:versionID="370fdb7bc6f5b328e339b7c6fa7e7259">
  <xsd:schema xmlns:xsd="http://www.w3.org/2001/XMLSchema" xmlns:xs="http://www.w3.org/2001/XMLSchema" xmlns:p="http://schemas.microsoft.com/office/2006/metadata/properties" xmlns:ns3="0ef2f04f-280a-45b8-a966-489886a48f9d" xmlns:ns4="cff03496-a878-495a-b406-fa627e840e78" targetNamespace="http://schemas.microsoft.com/office/2006/metadata/properties" ma:root="true" ma:fieldsID="fafc94cdd8d39c6be651af0929ab2897" ns3:_="" ns4:_="">
    <xsd:import namespace="0ef2f04f-280a-45b8-a966-489886a48f9d"/>
    <xsd:import namespace="cff03496-a878-495a-b406-fa627e840e7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f2f04f-280a-45b8-a966-489886a48f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f03496-a878-495a-b406-fa627e840e7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ef2f04f-280a-45b8-a966-489886a48f9d" xsi:nil="true"/>
  </documentManagement>
</p:properties>
</file>

<file path=customXml/itemProps1.xml><?xml version="1.0" encoding="utf-8"?>
<ds:datastoreItem xmlns:ds="http://schemas.openxmlformats.org/officeDocument/2006/customXml" ds:itemID="{493D4B3A-EFB0-4A2E-9A0E-AB60032F08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f2f04f-280a-45b8-a966-489886a48f9d"/>
    <ds:schemaRef ds:uri="cff03496-a878-495a-b406-fa627e840e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242CD11-9905-45C0-AA8E-EE5B79DEFB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55D042-D8B3-4BE3-86DE-6019F96E2850}">
  <ds:schemaRefs>
    <ds:schemaRef ds:uri="http://purl.org/dc/dcmitype/"/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cff03496-a878-495a-b406-fa627e840e78"/>
    <ds:schemaRef ds:uri="0ef2f04f-280a-45b8-a966-489886a48f9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ANU_Powerpoint_Light</Template>
  <TotalTime>27364</TotalTime>
  <Words>1494</Words>
  <Application>Microsoft Office PowerPoint</Application>
  <PresentationFormat>On-screen Show (16:9)</PresentationFormat>
  <Paragraphs>242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Courier New</vt:lpstr>
      <vt:lpstr>Public Sans</vt:lpstr>
      <vt:lpstr>Public Sans Light</vt:lpstr>
      <vt:lpstr>Segoe UI</vt:lpstr>
      <vt:lpstr>Sofia Pro Light</vt:lpstr>
      <vt:lpstr>Times New Roman</vt:lpstr>
      <vt:lpstr>Wingdings</vt:lpstr>
      <vt:lpstr>ANU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ANU Employability Framework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Maryanne Dever</dc:creator>
  <cp:lastModifiedBy>Maryanne Dever</cp:lastModifiedBy>
  <cp:revision>91</cp:revision>
  <cp:lastPrinted>2022-10-17T04:05:00Z</cp:lastPrinted>
  <dcterms:created xsi:type="dcterms:W3CDTF">2022-04-26T08:14:19Z</dcterms:created>
  <dcterms:modified xsi:type="dcterms:W3CDTF">2023-06-21T23:06:52Z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0x010100E06642442EA7FB40B1A97D67E61F1A3C</vt:lpwstr>
  </property>
</Properties>
</file>