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62" r:id="rId4"/>
    <p:sldId id="260" r:id="rId5"/>
    <p:sldId id="263" r:id="rId6"/>
    <p:sldId id="264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1" autoAdjust="0"/>
    <p:restoredTop sz="94660"/>
  </p:normalViewPr>
  <p:slideViewPr>
    <p:cSldViewPr snapToGrid="0">
      <p:cViewPr varScale="1">
        <p:scale>
          <a:sx n="65" d="100"/>
          <a:sy n="65" d="100"/>
        </p:scale>
        <p:origin x="53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DCD07-5905-48C2-BA96-BFC3932C0064}" type="datetimeFigureOut">
              <a:rPr lang="en-AU" smtClean="0"/>
              <a:t>22/06/2023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639990-8F82-44E3-AEF4-7EA5263CA2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9669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https://www.flickr.com/photos/152824664@N07/30212411048/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29E61-899D-4DEC-B2DA-C928176A27CF}" type="slidenum">
              <a:rPr lang="en-AU" smtClean="0"/>
              <a:t>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952764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Wave Hill Station is located approximately 600km south of Darwin in the Victoria River District of the Northern Territory. Wave Hill Station was established in 1883. </a:t>
            </a:r>
            <a:r>
              <a:rPr lang="en-A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Vesteys</a:t>
            </a:r>
            <a:r>
              <a:rPr lang="en-A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 British pastoral company owned the cattle station since 1914 and ran the station through its subsidiary the Wave Hill Pastoral Co Ltd. In 1954 </a:t>
            </a:r>
            <a:r>
              <a:rPr lang="en-A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Vesteys</a:t>
            </a:r>
            <a:r>
              <a:rPr lang="en-A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took out the first pastoral development lease for its Wave Hill property. The station is most famous for being home of the ’Wave Hill Walk-off’ in 1966, when Vincent Lingiari, a Gurindji spokesman, led a walk-off of 200 Aboriginal stockmen, house servants, and their families from Wave Hill as a protest against work and pay conditions.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639990-8F82-44E3-AEF4-7EA5263CA206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90546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http://read.alia.org.au/united-nations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29E61-899D-4DEC-B2DA-C928176A27CF}" type="slidenum">
              <a:rPr lang="en-AU" smtClean="0"/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022662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Wave Hill Station is located approximately 600km south of Darwin in the Victoria River District of the Northern Territory. Wave Hill Station was established in 1883. </a:t>
            </a:r>
            <a:r>
              <a:rPr lang="en-A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Vesteys</a:t>
            </a:r>
            <a:r>
              <a:rPr lang="en-A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 British pastoral company owned the cattle station since 1914 and ran the station through its subsidiary the Wave Hill Pastoral Co Ltd. In 1954 </a:t>
            </a:r>
            <a:r>
              <a:rPr lang="en-A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Vesteys</a:t>
            </a:r>
            <a:r>
              <a:rPr lang="en-A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took out the first pastoral development lease for its Wave Hill property. The station is most famous for being home of the ’Wave Hill Walk-off’ in 1966, when Vincent Lingiari, a Gurindji spokesman, led a walk-off of 200 Aboriginal stockmen, house servants, and their families from Wave Hill as a protest against work and pay conditions.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639990-8F82-44E3-AEF4-7EA5263CA206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579709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Wave Hill Station is located approximately 600km south of Darwin in the Victoria River District of the Northern Territory. Wave Hill Station was established in 1883. </a:t>
            </a:r>
            <a:r>
              <a:rPr lang="en-A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Vesteys</a:t>
            </a:r>
            <a:r>
              <a:rPr lang="en-A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 British pastoral company owned the cattle station since 1914 and ran the station through its subsidiary the Wave Hill Pastoral Co Ltd. In 1954 </a:t>
            </a:r>
            <a:r>
              <a:rPr lang="en-A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Vesteys</a:t>
            </a:r>
            <a:r>
              <a:rPr lang="en-A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took out the first pastoral development lease for its Wave Hill property. The station is most famous for being home of the ’Wave Hill Walk-off’ in 1966, when Vincent Lingiari, a Gurindji spokesman, led a walk-off of 200 Aboriginal stockmen, house servants, and their families from Wave Hill as a protest against work and pay conditions.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639990-8F82-44E3-AEF4-7EA5263CA206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27195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Wave Hill Station is located approximately 600km south of Darwin in the Victoria River District of the Northern Territory. Wave Hill Station was established in 1883. </a:t>
            </a:r>
            <a:r>
              <a:rPr lang="en-A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Vesteys</a:t>
            </a:r>
            <a:r>
              <a:rPr lang="en-A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 British pastoral company owned the cattle station since 1914 and ran the station through its subsidiary the Wave Hill Pastoral Co Ltd. In 1954 </a:t>
            </a:r>
            <a:r>
              <a:rPr lang="en-A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Vesteys</a:t>
            </a:r>
            <a:r>
              <a:rPr lang="en-A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took out the first pastoral development lease for its Wave Hill property. The station is most famous for being home of the ’Wave Hill Walk-off’ in 1966, when Vincent Lingiari, a Gurindji spokesman, led a walk-off of 200 Aboriginal stockmen, house servants, and their families from Wave Hill as a protest against work and pay conditions.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639990-8F82-44E3-AEF4-7EA5263CA206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47612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Wave Hill Station is located approximately 600km south of Darwin in the Victoria River District of the Northern Territory. Wave Hill Station was established in 1883. </a:t>
            </a:r>
            <a:r>
              <a:rPr lang="en-A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Vesteys</a:t>
            </a:r>
            <a:r>
              <a:rPr lang="en-A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 British pastoral company owned the cattle station since 1914 and ran the station through its subsidiary the Wave Hill Pastoral Co Ltd. In 1954 </a:t>
            </a:r>
            <a:r>
              <a:rPr lang="en-A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Vesteys</a:t>
            </a:r>
            <a:r>
              <a:rPr lang="en-A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took out the first pastoral development lease for its Wave Hill property. The station is most famous for being home of the ’Wave Hill Walk-off’ in 1966, when Vincent Lingiari, a Gurindji spokesman, led a walk-off of 200 Aboriginal stockmen, house servants, and their families from Wave Hill as a protest against work and pay conditions.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639990-8F82-44E3-AEF4-7EA5263CA206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970064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Wave Hill Station is located approximately 600km south of Darwin in the Victoria River District of the Northern Territory. Wave Hill Station was established in 1883. </a:t>
            </a:r>
            <a:r>
              <a:rPr lang="en-A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Vesteys</a:t>
            </a:r>
            <a:r>
              <a:rPr lang="en-A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 British pastoral company owned the cattle station since 1914 and ran the station through its subsidiary the Wave Hill Pastoral Co Ltd. In 1954 </a:t>
            </a:r>
            <a:r>
              <a:rPr lang="en-A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Vesteys</a:t>
            </a:r>
            <a:r>
              <a:rPr lang="en-A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took out the first pastoral development lease for its Wave Hill property. The station is most famous for being home of the ’Wave Hill Walk-off’ in 1966, when Vincent Lingiari, a Gurindji spokesman, led a walk-off of 200 Aboriginal stockmen, house servants, and their families from Wave Hill as a protest against work and pay conditions.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639990-8F82-44E3-AEF4-7EA5263CA206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54671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556A7-2CCB-4734-8488-24029941F88C}" type="datetimeFigureOut">
              <a:rPr lang="en-AU" smtClean="0"/>
              <a:t>22/06/2023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BFEF-B966-432B-AA0D-E63AE11B4AE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01667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556A7-2CCB-4734-8488-24029941F88C}" type="datetimeFigureOut">
              <a:rPr lang="en-AU" smtClean="0"/>
              <a:t>22/06/2023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BFEF-B966-432B-AA0D-E63AE11B4AE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8959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556A7-2CCB-4734-8488-24029941F88C}" type="datetimeFigureOut">
              <a:rPr lang="en-AU" smtClean="0"/>
              <a:t>22/06/2023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BFEF-B966-432B-AA0D-E63AE11B4AE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52921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A6D05FB-9E00-4E05-8A11-8AC6AA5F17E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27999" y="497418"/>
            <a:ext cx="10031999" cy="4365369"/>
          </a:xfrm>
        </p:spPr>
        <p:txBody>
          <a:bodyPr/>
          <a:lstStyle>
            <a:lvl1pPr>
              <a:lnSpc>
                <a:spcPct val="80000"/>
              </a:lnSpc>
              <a:spcBef>
                <a:spcPts val="0"/>
              </a:spcBef>
              <a:spcAft>
                <a:spcPts val="3780"/>
              </a:spcAft>
              <a:defRPr sz="8533" cap="all" baseline="0"/>
            </a:lvl1pPr>
            <a:lvl2pPr>
              <a:defRPr sz="2400">
                <a:solidFill>
                  <a:schemeClr val="accent1"/>
                </a:solidFill>
              </a:defRPr>
            </a:lvl2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6A049C-4F69-43AF-8C8B-0B56DA46CD4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5999" y="2928000"/>
            <a:ext cx="5664000" cy="3456000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AU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016D78-DDBA-43AD-919C-745325FCB78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030" y="0"/>
            <a:ext cx="231985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1475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ong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6000" y="432000"/>
            <a:ext cx="7536000" cy="5568000"/>
          </a:xfrm>
        </p:spPr>
        <p:txBody>
          <a:bodyPr numCol="2" spcCol="180000">
            <a:noAutofit/>
          </a:bodyPr>
          <a:lstStyle>
            <a:lvl1pPr>
              <a:defRPr sz="1333">
                <a:solidFill>
                  <a:schemeClr val="accent1"/>
                </a:solidFill>
                <a:latin typeface="+mj-lt"/>
              </a:defRPr>
            </a:lvl1pPr>
            <a:lvl2pPr>
              <a:defRPr sz="1067"/>
            </a:lvl2pPr>
            <a:lvl3pPr marL="119997" indent="-119997">
              <a:defRPr sz="1067"/>
            </a:lvl3pPr>
            <a:lvl4pPr marL="239994" indent="-119997">
              <a:defRPr sz="1067"/>
            </a:lvl4pPr>
            <a:lvl5pPr marL="359991" indent="-119997">
              <a:defRPr sz="1067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ANU SCHOOL OF LAW   |   PRESENTATION NAME GOES HERE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7" name="Date Placeholder 10">
            <a:extLst>
              <a:ext uri="{FF2B5EF4-FFF2-40B4-BE49-F238E27FC236}">
                <a16:creationId xmlns:a16="http://schemas.microsoft.com/office/drawing/2014/main" id="{72E4F78E-88AE-49DC-94D5-AD2C606190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840000" y="6552000"/>
            <a:ext cx="96000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DD MMM YY</a:t>
            </a: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931932D-C811-4ADE-9CBC-C6F97F4734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2000" y="432001"/>
            <a:ext cx="3360000" cy="4008967"/>
          </a:xfrm>
        </p:spPr>
        <p:txBody>
          <a:bodyPr/>
          <a:lstStyle>
            <a:lvl1pPr>
              <a:lnSpc>
                <a:spcPct val="80000"/>
              </a:lnSpc>
              <a:spcBef>
                <a:spcPts val="0"/>
              </a:spcBef>
              <a:spcAft>
                <a:spcPts val="2400"/>
              </a:spcAft>
              <a:defRPr sz="4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accent1"/>
                </a:solidFill>
              </a:defRPr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69696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556A7-2CCB-4734-8488-24029941F88C}" type="datetimeFigureOut">
              <a:rPr lang="en-AU" smtClean="0"/>
              <a:t>22/06/2023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BFEF-B966-432B-AA0D-E63AE11B4AE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1512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556A7-2CCB-4734-8488-24029941F88C}" type="datetimeFigureOut">
              <a:rPr lang="en-AU" smtClean="0"/>
              <a:t>22/06/2023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BFEF-B966-432B-AA0D-E63AE11B4AE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59188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556A7-2CCB-4734-8488-24029941F88C}" type="datetimeFigureOut">
              <a:rPr lang="en-AU" smtClean="0"/>
              <a:t>22/06/2023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BFEF-B966-432B-AA0D-E63AE11B4AE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29453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556A7-2CCB-4734-8488-24029941F88C}" type="datetimeFigureOut">
              <a:rPr lang="en-AU" smtClean="0"/>
              <a:t>22/06/2023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BFEF-B966-432B-AA0D-E63AE11B4AE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54771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556A7-2CCB-4734-8488-24029941F88C}" type="datetimeFigureOut">
              <a:rPr lang="en-AU" smtClean="0"/>
              <a:t>22/06/2023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BFEF-B966-432B-AA0D-E63AE11B4AE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3644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556A7-2CCB-4734-8488-24029941F88C}" type="datetimeFigureOut">
              <a:rPr lang="en-AU" smtClean="0"/>
              <a:t>22/06/2023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BFEF-B966-432B-AA0D-E63AE11B4AE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4398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556A7-2CCB-4734-8488-24029941F88C}" type="datetimeFigureOut">
              <a:rPr lang="en-AU" smtClean="0"/>
              <a:t>22/06/2023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BFEF-B966-432B-AA0D-E63AE11B4AE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90465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556A7-2CCB-4734-8488-24029941F88C}" type="datetimeFigureOut">
              <a:rPr lang="en-AU" smtClean="0"/>
              <a:t>22/06/2023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BFEF-B966-432B-AA0D-E63AE11B4AE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89113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556A7-2CCB-4734-8488-24029941F88C}" type="datetimeFigureOut">
              <a:rPr lang="en-AU" smtClean="0"/>
              <a:t>22/06/2023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ABFEF-B966-432B-AA0D-E63AE11B4AE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55572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www.vpnsrus.com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CCF4046B-2D6E-4241-ACA9-D9782353F02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13320" y="552094"/>
            <a:ext cx="10031999" cy="4365369"/>
          </a:xfrm>
        </p:spPr>
        <p:txBody>
          <a:bodyPr>
            <a:normAutofit/>
          </a:bodyPr>
          <a:lstStyle/>
          <a:p>
            <a:r>
              <a:rPr lang="en-AU" sz="3733" b="1" dirty="0" smtClean="0"/>
              <a:t>SIS Meeting</a:t>
            </a:r>
            <a:endParaRPr lang="en-US" sz="3733" dirty="0"/>
          </a:p>
        </p:txBody>
      </p:sp>
      <p:sp>
        <p:nvSpPr>
          <p:cNvPr id="6" name="TextBox 5"/>
          <p:cNvSpPr txBox="1"/>
          <p:nvPr/>
        </p:nvSpPr>
        <p:spPr>
          <a:xfrm>
            <a:off x="1546706" y="8811215"/>
            <a:ext cx="1265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i="1" dirty="0"/>
              <a:t>)</a:t>
            </a:r>
            <a:endParaRPr lang="en-AU" sz="1600" dirty="0"/>
          </a:p>
        </p:txBody>
      </p:sp>
      <p:sp>
        <p:nvSpPr>
          <p:cNvPr id="3" name="Rectangle 2"/>
          <p:cNvSpPr/>
          <p:nvPr/>
        </p:nvSpPr>
        <p:spPr>
          <a:xfrm>
            <a:off x="5673181" y="4888230"/>
            <a:ext cx="38529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400" dirty="0">
                <a:solidFill>
                  <a:srgbClr val="20124D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Key: 236663</a:t>
            </a:r>
            <a:endParaRPr lang="en-AU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1026" name="Picture 2" descr="File:Artificial Intelligence &amp; AI &amp; Machine Learning - 3021241104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7127" y="1843687"/>
            <a:ext cx="5587556" cy="4470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 flipH="1">
            <a:off x="2545977" y="6150591"/>
            <a:ext cx="8566687" cy="687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sz="2400" dirty="0"/>
          </a:p>
          <a:p>
            <a:r>
              <a:rPr lang="en-AU" sz="1467" dirty="0"/>
              <a:t>Mike MacKenzie Artificial Intelligence &amp; AI &amp; Machine Learning </a:t>
            </a:r>
            <a:r>
              <a:rPr lang="en-AU" sz="1467" dirty="0">
                <a:hlinkClick r:id="rId4"/>
              </a:rPr>
              <a:t>http://www.vpnsrus.com</a:t>
            </a:r>
            <a:r>
              <a:rPr lang="en-AU" sz="1467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9992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E0F51-58E3-40DD-AB1D-5448510AD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3926" y="748145"/>
            <a:ext cx="5209601" cy="5251855"/>
          </a:xfrm>
        </p:spPr>
        <p:txBody>
          <a:bodyPr>
            <a:noAutofit/>
          </a:bodyPr>
          <a:lstStyle/>
          <a:p>
            <a:pPr lvl="1"/>
            <a:r>
              <a:rPr lang="en-AU" dirty="0" smtClean="0"/>
              <a:t>.</a:t>
            </a:r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AA64DA-1709-49F5-8FEC-EB4B418BA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2000" y="6552000"/>
            <a:ext cx="480000" cy="144000"/>
          </a:xfrm>
        </p:spPr>
        <p:txBody>
          <a:bodyPr/>
          <a:lstStyle/>
          <a:p>
            <a:fld id="{10A01DC5-1685-4615-8240-15192985C6A2}" type="slidenum">
              <a:rPr lang="en-AU" smtClean="0"/>
              <a:pPr/>
              <a:t>2</a:t>
            </a:fld>
            <a:endParaRPr lang="en-AU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04AB0D21-030C-4C0B-AC5F-D2129D7AEB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62159" y="2859745"/>
            <a:ext cx="960000" cy="144000"/>
          </a:xfrm>
        </p:spPr>
        <p:txBody>
          <a:bodyPr/>
          <a:lstStyle/>
          <a:p>
            <a:r>
              <a:rPr lang="en-US" dirty="0" smtClean="0"/>
              <a:t>May 2022</a:t>
            </a:r>
            <a:endParaRPr lang="en-AU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BD09002-5196-4F53-8AD6-A86685A2F4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1999" y="205000"/>
            <a:ext cx="8963013" cy="4279125"/>
          </a:xfrm>
        </p:spPr>
        <p:txBody>
          <a:bodyPr/>
          <a:lstStyle/>
          <a:p>
            <a:pPr marL="0" indent="0">
              <a:buNone/>
            </a:pPr>
            <a:r>
              <a:rPr lang="en-AU" dirty="0" smtClean="0">
                <a:solidFill>
                  <a:schemeClr val="accent2">
                    <a:lumMod val="75000"/>
                  </a:schemeClr>
                </a:solidFill>
              </a:rPr>
              <a:t>Welcome</a:t>
            </a:r>
            <a:endParaRPr lang="en-A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96BF50D8-566C-4392-8E60-667A8B55B98F}"/>
              </a:ext>
            </a:extLst>
          </p:cNvPr>
          <p:cNvSpPr txBox="1">
            <a:spLocks/>
          </p:cNvSpPr>
          <p:nvPr/>
        </p:nvSpPr>
        <p:spPr>
          <a:xfrm>
            <a:off x="912000" y="6552000"/>
            <a:ext cx="5760000" cy="144000"/>
          </a:xfrm>
          <a:prstGeom prst="rect">
            <a:avLst/>
          </a:prstGeom>
        </p:spPr>
        <p:txBody>
          <a:bodyPr vert="horz" lIns="0" tIns="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600" kern="1200" cap="all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/>
              <a:t>ANU Scholarly information services</a:t>
            </a:r>
            <a:endParaRPr lang="en-AU" sz="800" dirty="0"/>
          </a:p>
        </p:txBody>
      </p:sp>
      <p:sp>
        <p:nvSpPr>
          <p:cNvPr id="4" name="TextBox 3"/>
          <p:cNvSpPr txBox="1"/>
          <p:nvPr/>
        </p:nvSpPr>
        <p:spPr>
          <a:xfrm>
            <a:off x="4046018" y="1078939"/>
            <a:ext cx="5693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80990" indent="-380990">
              <a:buFont typeface="Wingdings" panose="05000000000000000000" pitchFamily="2" charset="2"/>
              <a:buChar char="v"/>
            </a:pPr>
            <a:endParaRPr lang="en-AU" sz="2400" dirty="0"/>
          </a:p>
          <a:p>
            <a:pPr marL="380990" indent="-380990">
              <a:buFont typeface="Wingdings" panose="05000000000000000000" pitchFamily="2" charset="2"/>
              <a:buChar char="v"/>
            </a:pPr>
            <a:endParaRPr lang="en-AU" sz="2400" dirty="0"/>
          </a:p>
          <a:p>
            <a:endParaRPr lang="en-AU" sz="2400" dirty="0"/>
          </a:p>
        </p:txBody>
      </p:sp>
      <p:sp>
        <p:nvSpPr>
          <p:cNvPr id="2" name="TextBox 1"/>
          <p:cNvSpPr txBox="1"/>
          <p:nvPr/>
        </p:nvSpPr>
        <p:spPr>
          <a:xfrm flipH="1">
            <a:off x="606169" y="1455413"/>
            <a:ext cx="9798323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0990" indent="-380990">
              <a:buFont typeface="Wingdings" panose="05000000000000000000" pitchFamily="2" charset="2"/>
              <a:buChar char="v"/>
            </a:pPr>
            <a:endParaRPr lang="en-AU" sz="2400" dirty="0"/>
          </a:p>
          <a:p>
            <a:r>
              <a:rPr lang="en-AU" sz="2400" dirty="0"/>
              <a:t>1.1	Reports</a:t>
            </a:r>
          </a:p>
          <a:p>
            <a:pPr marL="380990" indent="-380990">
              <a:buFont typeface="Wingdings" panose="05000000000000000000" pitchFamily="2" charset="2"/>
              <a:buChar char="v"/>
            </a:pPr>
            <a:r>
              <a:rPr lang="en-AU" sz="2400" dirty="0" smtClean="0"/>
              <a:t>University </a:t>
            </a:r>
            <a:r>
              <a:rPr lang="en-AU" sz="2400" dirty="0"/>
              <a:t>Librarian </a:t>
            </a:r>
            <a:endParaRPr lang="en-AU" sz="2400" dirty="0" smtClean="0"/>
          </a:p>
          <a:p>
            <a:pPr marL="380990" indent="-380990">
              <a:buFont typeface="Wingdings" panose="05000000000000000000" pitchFamily="2" charset="2"/>
              <a:buChar char="v"/>
            </a:pPr>
            <a:r>
              <a:rPr lang="en-AU" sz="2400" dirty="0" smtClean="0"/>
              <a:t>Associate </a:t>
            </a:r>
            <a:r>
              <a:rPr lang="en-AU" sz="2400" dirty="0"/>
              <a:t>Director Libraries </a:t>
            </a:r>
            <a:r>
              <a:rPr lang="en-AU" sz="2400" dirty="0" smtClean="0"/>
              <a:t>University </a:t>
            </a:r>
            <a:r>
              <a:rPr lang="en-AU" sz="2400" dirty="0"/>
              <a:t>Archivist</a:t>
            </a:r>
          </a:p>
          <a:p>
            <a:pPr marL="380990" indent="-380990">
              <a:buFont typeface="Wingdings" panose="05000000000000000000" pitchFamily="2" charset="2"/>
              <a:buChar char="v"/>
            </a:pPr>
            <a:endParaRPr lang="en-AU" sz="2400" dirty="0"/>
          </a:p>
          <a:p>
            <a:r>
              <a:rPr lang="en-AU" sz="2400" dirty="0" smtClean="0"/>
              <a:t>2</a:t>
            </a:r>
            <a:r>
              <a:rPr lang="en-AU" sz="2400" dirty="0"/>
              <a:t>.	Speakers</a:t>
            </a:r>
          </a:p>
          <a:p>
            <a:pPr marL="380990" indent="-380990">
              <a:buFont typeface="Wingdings" panose="05000000000000000000" pitchFamily="2" charset="2"/>
              <a:buChar char="v"/>
            </a:pPr>
            <a:endParaRPr lang="en-AU" sz="2400" dirty="0"/>
          </a:p>
          <a:p>
            <a:r>
              <a:rPr lang="en-AU" sz="2400" dirty="0" smtClean="0"/>
              <a:t>10.30  </a:t>
            </a:r>
            <a:r>
              <a:rPr lang="en-AU" sz="2400" dirty="0"/>
              <a:t>Pro Vice-Chancellor (Education &amp; Digital) Maryanne Dever on developments in  Learning and teaching </a:t>
            </a:r>
          </a:p>
          <a:p>
            <a:r>
              <a:rPr lang="en-AU" sz="2400" dirty="0"/>
              <a:t>11.00  James Brann, Director, University Experience on Initiatives Including student safety</a:t>
            </a:r>
          </a:p>
          <a:p>
            <a:pPr marL="380990" indent="-380990">
              <a:buFont typeface="Wingdings" panose="05000000000000000000" pitchFamily="2" charset="2"/>
              <a:buChar char="v"/>
            </a:pPr>
            <a:endParaRPr lang="en-AU" sz="2400" dirty="0"/>
          </a:p>
          <a:p>
            <a:pPr marL="380990" indent="-380990">
              <a:buFont typeface="Wingdings" panose="05000000000000000000" pitchFamily="2" charset="2"/>
              <a:buChar char="v"/>
            </a:pPr>
            <a:endParaRPr lang="en-AU" sz="2400" dirty="0"/>
          </a:p>
        </p:txBody>
      </p:sp>
      <p:pic>
        <p:nvPicPr>
          <p:cNvPr id="12" name="Picture 6" descr="https://www.anu.edu.au/files/styles/anu_doublenarrow_440_248/public/audience-campaign/Brown%20Logo%20618-01-01.jpg?itok=SfWGGY9v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3398" y="2290554"/>
            <a:ext cx="3011977" cy="1697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3744244" y="1003513"/>
            <a:ext cx="2950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Yumma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9397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E0F51-58E3-40DD-AB1D-5448510AD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99370" y="3683850"/>
            <a:ext cx="5209601" cy="5251855"/>
          </a:xfrm>
        </p:spPr>
        <p:txBody>
          <a:bodyPr>
            <a:noAutofit/>
          </a:bodyPr>
          <a:lstStyle/>
          <a:p>
            <a:pPr lvl="1"/>
            <a:r>
              <a:rPr lang="en-AU" dirty="0" smtClean="0"/>
              <a:t>.</a:t>
            </a:r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AA64DA-1709-49F5-8FEC-EB4B418BA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2000" y="6552000"/>
            <a:ext cx="480000" cy="144000"/>
          </a:xfrm>
        </p:spPr>
        <p:txBody>
          <a:bodyPr/>
          <a:lstStyle/>
          <a:p>
            <a:fld id="{10A01DC5-1685-4615-8240-15192985C6A2}" type="slidenum">
              <a:rPr lang="en-AU" smtClean="0"/>
              <a:pPr/>
              <a:t>3</a:t>
            </a:fld>
            <a:endParaRPr lang="en-AU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04AB0D21-030C-4C0B-AC5F-D2129D7AEB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76267" y="1407695"/>
            <a:ext cx="127890" cy="3525252"/>
          </a:xfrm>
        </p:spPr>
        <p:txBody>
          <a:bodyPr/>
          <a:lstStyle/>
          <a:p>
            <a:endParaRPr lang="en-AU" sz="2800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BD09002-5196-4F53-8AD6-A86685A2F4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1999" y="205001"/>
            <a:ext cx="6895233" cy="1792242"/>
          </a:xfrm>
        </p:spPr>
        <p:txBody>
          <a:bodyPr/>
          <a:lstStyle/>
          <a:p>
            <a:pPr marL="0" indent="0">
              <a:buNone/>
            </a:pPr>
            <a:r>
              <a:rPr lang="en-AU" dirty="0" smtClean="0">
                <a:solidFill>
                  <a:schemeClr val="accent2">
                    <a:lumMod val="75000"/>
                  </a:schemeClr>
                </a:solidFill>
              </a:rPr>
              <a:t>SIS Plan </a:t>
            </a:r>
            <a:endParaRPr lang="en-A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96BF50D8-566C-4392-8E60-667A8B55B98F}"/>
              </a:ext>
            </a:extLst>
          </p:cNvPr>
          <p:cNvSpPr txBox="1">
            <a:spLocks/>
          </p:cNvSpPr>
          <p:nvPr/>
        </p:nvSpPr>
        <p:spPr>
          <a:xfrm>
            <a:off x="912000" y="6552000"/>
            <a:ext cx="5760000" cy="144000"/>
          </a:xfrm>
          <a:prstGeom prst="rect">
            <a:avLst/>
          </a:prstGeom>
        </p:spPr>
        <p:txBody>
          <a:bodyPr vert="horz" lIns="0" tIns="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600" kern="1200" cap="all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/>
              <a:t>ANU Scholarly information services</a:t>
            </a:r>
            <a:endParaRPr lang="en-AU" sz="800" dirty="0"/>
          </a:p>
        </p:txBody>
      </p:sp>
      <p:sp>
        <p:nvSpPr>
          <p:cNvPr id="4" name="TextBox 3"/>
          <p:cNvSpPr txBox="1"/>
          <p:nvPr/>
        </p:nvSpPr>
        <p:spPr>
          <a:xfrm>
            <a:off x="4046018" y="1078939"/>
            <a:ext cx="5693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80990" indent="-380990">
              <a:buFont typeface="Wingdings" panose="05000000000000000000" pitchFamily="2" charset="2"/>
              <a:buChar char="v"/>
            </a:pPr>
            <a:endParaRPr lang="en-AU" sz="2400" dirty="0"/>
          </a:p>
          <a:p>
            <a:pPr marL="380990" indent="-380990">
              <a:buFont typeface="Wingdings" panose="05000000000000000000" pitchFamily="2" charset="2"/>
              <a:buChar char="v"/>
            </a:pPr>
            <a:endParaRPr lang="en-AU" sz="2400" dirty="0"/>
          </a:p>
          <a:p>
            <a:endParaRPr lang="en-AU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5601" y="707824"/>
            <a:ext cx="9735902" cy="61501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81867" y="6045200"/>
            <a:ext cx="5702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https://services.anu.edu.au/files/review/SIS-Plan-2023.pdf</a:t>
            </a:r>
          </a:p>
        </p:txBody>
      </p:sp>
    </p:spTree>
    <p:extLst>
      <p:ext uri="{BB962C8B-B14F-4D97-AF65-F5344CB8AC3E}">
        <p14:creationId xmlns:p14="http://schemas.microsoft.com/office/powerpoint/2010/main" val="342167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E0F51-58E3-40DD-AB1D-5448510AD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3926" y="748145"/>
            <a:ext cx="5209601" cy="5251855"/>
          </a:xfrm>
        </p:spPr>
        <p:txBody>
          <a:bodyPr>
            <a:noAutofit/>
          </a:bodyPr>
          <a:lstStyle/>
          <a:p>
            <a:pPr lvl="1"/>
            <a:r>
              <a:rPr lang="en-AU" dirty="0" smtClean="0"/>
              <a:t>.</a:t>
            </a:r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AA64DA-1709-49F5-8FEC-EB4B418BA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2000" y="6552000"/>
            <a:ext cx="480000" cy="144000"/>
          </a:xfrm>
        </p:spPr>
        <p:txBody>
          <a:bodyPr/>
          <a:lstStyle/>
          <a:p>
            <a:fld id="{10A01DC5-1685-4615-8240-15192985C6A2}" type="slidenum">
              <a:rPr lang="en-AU" smtClean="0"/>
              <a:pPr/>
              <a:t>4</a:t>
            </a:fld>
            <a:endParaRPr lang="en-AU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BD09002-5196-4F53-8AD6-A86685A2F4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2000" y="205000"/>
            <a:ext cx="4897953" cy="4279125"/>
          </a:xfrm>
        </p:spPr>
        <p:txBody>
          <a:bodyPr/>
          <a:lstStyle/>
          <a:p>
            <a:pPr marL="0" indent="0">
              <a:buNone/>
            </a:pPr>
            <a:r>
              <a:rPr lang="en-AU" dirty="0" smtClean="0">
                <a:solidFill>
                  <a:schemeClr val="accent2">
                    <a:lumMod val="75000"/>
                  </a:schemeClr>
                </a:solidFill>
              </a:rPr>
              <a:t>University developments</a:t>
            </a:r>
            <a:endParaRPr lang="en-A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96BF50D8-566C-4392-8E60-667A8B55B98F}"/>
              </a:ext>
            </a:extLst>
          </p:cNvPr>
          <p:cNvSpPr txBox="1">
            <a:spLocks/>
          </p:cNvSpPr>
          <p:nvPr/>
        </p:nvSpPr>
        <p:spPr>
          <a:xfrm>
            <a:off x="912000" y="6552000"/>
            <a:ext cx="5760000" cy="144000"/>
          </a:xfrm>
          <a:prstGeom prst="rect">
            <a:avLst/>
          </a:prstGeom>
        </p:spPr>
        <p:txBody>
          <a:bodyPr vert="horz" lIns="0" tIns="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600" kern="1200" cap="all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/>
              <a:t>ANU Scholarly information services</a:t>
            </a:r>
            <a:endParaRPr lang="en-AU" sz="800" dirty="0"/>
          </a:p>
        </p:txBody>
      </p:sp>
      <p:sp>
        <p:nvSpPr>
          <p:cNvPr id="4" name="TextBox 3"/>
          <p:cNvSpPr txBox="1"/>
          <p:nvPr/>
        </p:nvSpPr>
        <p:spPr>
          <a:xfrm>
            <a:off x="4046018" y="1078939"/>
            <a:ext cx="5693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80990" indent="-380990">
              <a:buFont typeface="Wingdings" panose="05000000000000000000" pitchFamily="2" charset="2"/>
              <a:buChar char="v"/>
            </a:pPr>
            <a:endParaRPr lang="en-AU" sz="2400" dirty="0"/>
          </a:p>
          <a:p>
            <a:pPr marL="380990" indent="-380990">
              <a:buFont typeface="Wingdings" panose="05000000000000000000" pitchFamily="2" charset="2"/>
              <a:buChar char="v"/>
            </a:pPr>
            <a:endParaRPr lang="en-AU" sz="2400" dirty="0"/>
          </a:p>
          <a:p>
            <a:endParaRPr lang="en-A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912000" y="1460436"/>
            <a:ext cx="9070671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sz="24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AU" sz="2800" dirty="0" smtClean="0"/>
              <a:t>PARSA</a:t>
            </a:r>
          </a:p>
          <a:p>
            <a:r>
              <a:rPr lang="en-AU" sz="2800" dirty="0" smtClean="0"/>
              <a:t>Reconciliation week events and resources</a:t>
            </a:r>
          </a:p>
          <a:p>
            <a:r>
              <a:rPr lang="en-AU" sz="2800" dirty="0" smtClean="0"/>
              <a:t>Students First</a:t>
            </a:r>
          </a:p>
          <a:p>
            <a:r>
              <a:rPr lang="en-AU" sz="2800" dirty="0"/>
              <a:t>	</a:t>
            </a:r>
            <a:r>
              <a:rPr lang="en-AU" sz="2800" dirty="0" smtClean="0"/>
              <a:t>Digital students experience – CRM</a:t>
            </a:r>
          </a:p>
          <a:p>
            <a:pPr marL="226800"/>
            <a:r>
              <a:rPr lang="en-AU" sz="2800" dirty="0" smtClean="0"/>
              <a:t>	Learning ecosystem – integrated suite of learning </a:t>
            </a:r>
            <a:br>
              <a:rPr lang="en-AU" sz="2800" dirty="0" smtClean="0"/>
            </a:br>
            <a:r>
              <a:rPr lang="en-AU" sz="2800" dirty="0" smtClean="0"/>
              <a:t>		management systems</a:t>
            </a:r>
          </a:p>
          <a:p>
            <a:pPr marL="226800"/>
            <a:endParaRPr lang="en-AU" sz="2800" dirty="0" smtClean="0"/>
          </a:p>
          <a:p>
            <a:endParaRPr lang="en-AU" sz="2800" dirty="0"/>
          </a:p>
          <a:p>
            <a:endParaRPr lang="en-AU" sz="2400" dirty="0"/>
          </a:p>
        </p:txBody>
      </p:sp>
      <p:sp>
        <p:nvSpPr>
          <p:cNvPr id="12" name="Date Placeholder 9">
            <a:extLst>
              <a:ext uri="{FF2B5EF4-FFF2-40B4-BE49-F238E27FC236}">
                <a16:creationId xmlns:a16="http://schemas.microsoft.com/office/drawing/2014/main" id="{04AB0D21-030C-4C0B-AC5F-D2129D7AEB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840000" y="6552000"/>
            <a:ext cx="960000" cy="144000"/>
          </a:xfrm>
        </p:spPr>
        <p:txBody>
          <a:bodyPr/>
          <a:lstStyle/>
          <a:p>
            <a:r>
              <a:rPr lang="en-US" b="1" dirty="0" smtClean="0"/>
              <a:t>M</a:t>
            </a:r>
            <a:endParaRPr lang="en-AU" b="1" dirty="0"/>
          </a:p>
        </p:txBody>
      </p:sp>
    </p:spTree>
    <p:extLst>
      <p:ext uri="{BB962C8B-B14F-4D97-AF65-F5344CB8AC3E}">
        <p14:creationId xmlns:p14="http://schemas.microsoft.com/office/powerpoint/2010/main" val="517227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E0F51-58E3-40DD-AB1D-5448510AD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99370" y="3683850"/>
            <a:ext cx="5209601" cy="5251855"/>
          </a:xfrm>
        </p:spPr>
        <p:txBody>
          <a:bodyPr>
            <a:noAutofit/>
          </a:bodyPr>
          <a:lstStyle/>
          <a:p>
            <a:pPr lvl="1"/>
            <a:r>
              <a:rPr lang="en-AU" dirty="0" smtClean="0"/>
              <a:t>.</a:t>
            </a:r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AA64DA-1709-49F5-8FEC-EB4B418BA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2000" y="6552000"/>
            <a:ext cx="480000" cy="144000"/>
          </a:xfrm>
        </p:spPr>
        <p:txBody>
          <a:bodyPr/>
          <a:lstStyle/>
          <a:p>
            <a:fld id="{10A01DC5-1685-4615-8240-15192985C6A2}" type="slidenum">
              <a:rPr lang="en-AU" smtClean="0"/>
              <a:pPr/>
              <a:t>5</a:t>
            </a:fld>
            <a:endParaRPr lang="en-AU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04AB0D21-030C-4C0B-AC5F-D2129D7AEB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62158" y="1407695"/>
            <a:ext cx="9530775" cy="3525252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Symposium</a:t>
            </a:r>
          </a:p>
          <a:p>
            <a:pPr marL="457200" indent="-457200">
              <a:buFontTx/>
              <a:buChar char="-"/>
            </a:pPr>
            <a:r>
              <a:rPr lang="en-US" sz="2800" dirty="0" smtClean="0">
                <a:solidFill>
                  <a:schemeClr val="tx1"/>
                </a:solidFill>
              </a:rPr>
              <a:t>Knowing ourselves and inspiration from academics</a:t>
            </a:r>
          </a:p>
          <a:p>
            <a:pPr marL="457200" indent="-457200">
              <a:buFontTx/>
              <a:buChar char="-"/>
            </a:pPr>
            <a:r>
              <a:rPr lang="en-US" sz="2800" cap="none" dirty="0" smtClean="0">
                <a:solidFill>
                  <a:schemeClr val="tx1"/>
                </a:solidFill>
              </a:rPr>
              <a:t>SIS area talks (SIS </a:t>
            </a:r>
            <a:r>
              <a:rPr lang="en-US" sz="2800" cap="none" dirty="0" err="1" smtClean="0">
                <a:solidFill>
                  <a:schemeClr val="tx1"/>
                </a:solidFill>
              </a:rPr>
              <a:t>Comms</a:t>
            </a:r>
            <a:r>
              <a:rPr lang="en-US" sz="2800" cap="none" dirty="0" smtClean="0">
                <a:solidFill>
                  <a:schemeClr val="tx1"/>
                </a:solidFill>
              </a:rPr>
              <a:t>, Digital Scholarship, ANU Press, Archives/Records/Information governance, Library – students training, CAD, reference and spaces, ARDC)</a:t>
            </a:r>
          </a:p>
          <a:p>
            <a:pPr marL="457200" indent="-457200">
              <a:buFontTx/>
              <a:buChar char="-"/>
            </a:pPr>
            <a:r>
              <a:rPr lang="en-US" sz="2800" cap="none" dirty="0" smtClean="0">
                <a:solidFill>
                  <a:schemeClr val="tx1"/>
                </a:solidFill>
              </a:rPr>
              <a:t>Academics suggestions so far</a:t>
            </a:r>
          </a:p>
          <a:p>
            <a:pPr marL="457200" indent="-457200">
              <a:buFontTx/>
              <a:buChar char="-"/>
            </a:pPr>
            <a:r>
              <a:rPr lang="en-AU" sz="2800" cap="none" dirty="0">
                <a:solidFill>
                  <a:schemeClr val="tx1"/>
                </a:solidFill>
              </a:rPr>
              <a:t>Associate Professor Keturah Whitford, </a:t>
            </a:r>
            <a:r>
              <a:rPr lang="en-AU" sz="2800" cap="none" dirty="0" smtClean="0">
                <a:solidFill>
                  <a:schemeClr val="tx1"/>
                </a:solidFill>
              </a:rPr>
              <a:t>Cameron </a:t>
            </a:r>
            <a:r>
              <a:rPr lang="en-AU" sz="2800" cap="none" dirty="0">
                <a:solidFill>
                  <a:schemeClr val="tx1"/>
                </a:solidFill>
              </a:rPr>
              <a:t>Roles, </a:t>
            </a:r>
            <a:r>
              <a:rPr lang="en-AU" sz="2800" cap="none" dirty="0" smtClean="0">
                <a:solidFill>
                  <a:schemeClr val="tx1"/>
                </a:solidFill>
              </a:rPr>
              <a:t>ANU </a:t>
            </a:r>
            <a:r>
              <a:rPr lang="en-AU" sz="2800" cap="none" dirty="0">
                <a:solidFill>
                  <a:schemeClr val="tx1"/>
                </a:solidFill>
              </a:rPr>
              <a:t>College of Law</a:t>
            </a:r>
          </a:p>
          <a:p>
            <a:pPr marL="457200" indent="-457200">
              <a:buFontTx/>
              <a:buChar char="-"/>
            </a:pPr>
            <a:r>
              <a:rPr lang="en-AU" sz="2800" cap="none" dirty="0">
                <a:solidFill>
                  <a:schemeClr val="tx1"/>
                </a:solidFill>
              </a:rPr>
              <a:t>Dr Rosalie Aroni, </a:t>
            </a:r>
            <a:r>
              <a:rPr lang="en-AU" sz="2800" cap="none" dirty="0" smtClean="0">
                <a:solidFill>
                  <a:schemeClr val="tx1"/>
                </a:solidFill>
              </a:rPr>
              <a:t>Medical </a:t>
            </a:r>
            <a:r>
              <a:rPr lang="en-AU" sz="2800" cap="none" dirty="0">
                <a:solidFill>
                  <a:schemeClr val="tx1"/>
                </a:solidFill>
              </a:rPr>
              <a:t>School, </a:t>
            </a:r>
            <a:r>
              <a:rPr lang="en-AU" sz="2800" cap="none" dirty="0" smtClean="0">
                <a:solidFill>
                  <a:schemeClr val="tx1"/>
                </a:solidFill>
              </a:rPr>
              <a:t>Professor </a:t>
            </a:r>
            <a:r>
              <a:rPr lang="en-AU" sz="2800" cap="none" dirty="0">
                <a:solidFill>
                  <a:schemeClr val="tx1"/>
                </a:solidFill>
              </a:rPr>
              <a:t>Rosalind Smith, ANU College of Arts &amp; Social </a:t>
            </a:r>
            <a:r>
              <a:rPr lang="en-AU" sz="2800" cap="none" dirty="0" smtClean="0">
                <a:solidFill>
                  <a:schemeClr val="tx1"/>
                </a:solidFill>
              </a:rPr>
              <a:t>Sciences</a:t>
            </a:r>
            <a:endParaRPr lang="en-AU" sz="2800" cap="none" dirty="0">
              <a:solidFill>
                <a:schemeClr val="tx1"/>
              </a:solidFill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BD09002-5196-4F53-8AD6-A86685A2F4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1999" y="205001"/>
            <a:ext cx="6895233" cy="1792242"/>
          </a:xfrm>
        </p:spPr>
        <p:txBody>
          <a:bodyPr/>
          <a:lstStyle/>
          <a:p>
            <a:pPr marL="0" indent="0">
              <a:buNone/>
            </a:pPr>
            <a:r>
              <a:rPr lang="en-AU" dirty="0" smtClean="0">
                <a:solidFill>
                  <a:schemeClr val="accent2">
                    <a:lumMod val="75000"/>
                  </a:schemeClr>
                </a:solidFill>
              </a:rPr>
              <a:t>Workforce plan</a:t>
            </a:r>
            <a:endParaRPr lang="en-A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96BF50D8-566C-4392-8E60-667A8B55B98F}"/>
              </a:ext>
            </a:extLst>
          </p:cNvPr>
          <p:cNvSpPr txBox="1">
            <a:spLocks/>
          </p:cNvSpPr>
          <p:nvPr/>
        </p:nvSpPr>
        <p:spPr>
          <a:xfrm>
            <a:off x="912000" y="6552000"/>
            <a:ext cx="5760000" cy="144000"/>
          </a:xfrm>
          <a:prstGeom prst="rect">
            <a:avLst/>
          </a:prstGeom>
        </p:spPr>
        <p:txBody>
          <a:bodyPr vert="horz" lIns="0" tIns="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600" kern="1200" cap="all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/>
              <a:t>ANU Scholarly information services</a:t>
            </a:r>
            <a:endParaRPr lang="en-AU" sz="800" dirty="0"/>
          </a:p>
        </p:txBody>
      </p:sp>
      <p:sp>
        <p:nvSpPr>
          <p:cNvPr id="4" name="TextBox 3"/>
          <p:cNvSpPr txBox="1"/>
          <p:nvPr/>
        </p:nvSpPr>
        <p:spPr>
          <a:xfrm>
            <a:off x="4046018" y="1078939"/>
            <a:ext cx="5693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80990" indent="-380990">
              <a:buFont typeface="Wingdings" panose="05000000000000000000" pitchFamily="2" charset="2"/>
              <a:buChar char="v"/>
            </a:pPr>
            <a:endParaRPr lang="en-AU" sz="2400" dirty="0"/>
          </a:p>
          <a:p>
            <a:pPr marL="380990" indent="-380990">
              <a:buFont typeface="Wingdings" panose="05000000000000000000" pitchFamily="2" charset="2"/>
              <a:buChar char="v"/>
            </a:pPr>
            <a:endParaRPr lang="en-AU" sz="2400" dirty="0"/>
          </a:p>
          <a:p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2916115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E0F51-58E3-40DD-AB1D-5448510AD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99370" y="3683850"/>
            <a:ext cx="5209601" cy="5251855"/>
          </a:xfrm>
        </p:spPr>
        <p:txBody>
          <a:bodyPr>
            <a:noAutofit/>
          </a:bodyPr>
          <a:lstStyle/>
          <a:p>
            <a:pPr lvl="1"/>
            <a:r>
              <a:rPr lang="en-AU" dirty="0" smtClean="0"/>
              <a:t>.</a:t>
            </a:r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AA64DA-1709-49F5-8FEC-EB4B418BA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2000" y="6552000"/>
            <a:ext cx="480000" cy="144000"/>
          </a:xfrm>
        </p:spPr>
        <p:txBody>
          <a:bodyPr/>
          <a:lstStyle/>
          <a:p>
            <a:fld id="{10A01DC5-1685-4615-8240-15192985C6A2}" type="slidenum">
              <a:rPr lang="en-AU" smtClean="0"/>
              <a:pPr/>
              <a:t>6</a:t>
            </a:fld>
            <a:endParaRPr lang="en-AU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04AB0D21-030C-4C0B-AC5F-D2129D7AEB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62158" y="1407694"/>
            <a:ext cx="9530775" cy="5144305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SIS Staff meetings</a:t>
            </a:r>
          </a:p>
          <a:p>
            <a:pPr marL="457200" indent="-457200">
              <a:buFontTx/>
              <a:buChar char="-"/>
            </a:pPr>
            <a:r>
              <a:rPr lang="en-US" sz="2800" dirty="0" smtClean="0">
                <a:solidFill>
                  <a:schemeClr val="tx1"/>
                </a:solidFill>
              </a:rPr>
              <a:t>Knowing </a:t>
            </a:r>
            <a:r>
              <a:rPr lang="en-AU" sz="2800" dirty="0" smtClean="0">
                <a:solidFill>
                  <a:schemeClr val="tx1"/>
                </a:solidFill>
              </a:rPr>
              <a:t>the University</a:t>
            </a:r>
          </a:p>
          <a:p>
            <a:pPr marL="457200" indent="-457200">
              <a:buFontTx/>
              <a:buChar char="-"/>
            </a:pPr>
            <a:r>
              <a:rPr lang="en-AU" sz="2800" cap="none" dirty="0" smtClean="0">
                <a:solidFill>
                  <a:schemeClr val="tx1"/>
                </a:solidFill>
              </a:rPr>
              <a:t>Q1- WHS and Dean Academic Quality</a:t>
            </a:r>
          </a:p>
          <a:p>
            <a:pPr marL="457200" indent="-457200">
              <a:buFontTx/>
              <a:buChar char="-"/>
            </a:pPr>
            <a:r>
              <a:rPr lang="en-AU" sz="2800" cap="none" dirty="0" smtClean="0">
                <a:solidFill>
                  <a:schemeClr val="tx1"/>
                </a:solidFill>
              </a:rPr>
              <a:t>Q2 – Student experiences/James Brann, Education initiatives and plan Prof Maryanne Dever</a:t>
            </a:r>
          </a:p>
          <a:p>
            <a:r>
              <a:rPr lang="en-AU" sz="2800" cap="none" dirty="0" smtClean="0">
                <a:solidFill>
                  <a:schemeClr val="tx1"/>
                </a:solidFill>
              </a:rPr>
              <a:t>–  </a:t>
            </a:r>
            <a:r>
              <a:rPr lang="en-AU" sz="2800" cap="none" dirty="0">
                <a:solidFill>
                  <a:schemeClr val="tx1"/>
                </a:solidFill>
              </a:rPr>
              <a:t>Q3 </a:t>
            </a:r>
            <a:r>
              <a:rPr lang="en-AU" sz="2800" cap="none" dirty="0" smtClean="0">
                <a:solidFill>
                  <a:schemeClr val="tx1"/>
                </a:solidFill>
              </a:rPr>
              <a:t>How does ANU make decisions and govern itself? CGRO, ANU policies (Megan)</a:t>
            </a:r>
          </a:p>
          <a:p>
            <a:pPr marL="457200" indent="-457200">
              <a:buFontTx/>
              <a:buChar char="-"/>
            </a:pPr>
            <a:r>
              <a:rPr lang="en-AU" sz="2800" cap="none" dirty="0" smtClean="0">
                <a:solidFill>
                  <a:schemeClr val="tx1"/>
                </a:solidFill>
              </a:rPr>
              <a:t>Q4Digital Master Plan &amp; ITS, Wellness and HR</a:t>
            </a:r>
          </a:p>
          <a:p>
            <a:r>
              <a:rPr lang="en-AU" sz="2800" cap="none" dirty="0" smtClean="0">
                <a:solidFill>
                  <a:schemeClr val="tx1"/>
                </a:solidFill>
              </a:rPr>
              <a:t>2024</a:t>
            </a:r>
          </a:p>
          <a:p>
            <a:pPr marL="457200" indent="-457200">
              <a:buFontTx/>
              <a:buChar char="-"/>
            </a:pPr>
            <a:r>
              <a:rPr lang="en-AU" sz="2800" cap="none" dirty="0" smtClean="0">
                <a:solidFill>
                  <a:schemeClr val="tx1"/>
                </a:solidFill>
              </a:rPr>
              <a:t>Q1 – Finance and F&amp;S</a:t>
            </a:r>
          </a:p>
          <a:p>
            <a:pPr marL="457200" indent="-457200">
              <a:buFontTx/>
              <a:buChar char="-"/>
            </a:pPr>
            <a:r>
              <a:rPr lang="en-AU" sz="2800" cap="none" dirty="0" smtClean="0">
                <a:solidFill>
                  <a:schemeClr val="tx1"/>
                </a:solidFill>
              </a:rPr>
              <a:t>Q2 – career development support HRD</a:t>
            </a:r>
            <a:r>
              <a:rPr lang="en-AU" sz="2800" cap="none" dirty="0">
                <a:solidFill>
                  <a:schemeClr val="tx1"/>
                </a:solidFill>
              </a:rPr>
              <a:t>, ANU Research Plan</a:t>
            </a:r>
          </a:p>
          <a:p>
            <a:pPr marL="457200" indent="-457200">
              <a:buFontTx/>
              <a:buChar char="-"/>
            </a:pPr>
            <a:endParaRPr lang="en-AU" sz="2800" cap="none" dirty="0" smtClean="0">
              <a:solidFill>
                <a:schemeClr val="tx1"/>
              </a:solidFill>
            </a:endParaRPr>
          </a:p>
          <a:p>
            <a:pPr marL="457200" indent="-457200">
              <a:buFontTx/>
              <a:buChar char="-"/>
            </a:pPr>
            <a:endParaRPr lang="en-AU" sz="2800" cap="none" dirty="0">
              <a:solidFill>
                <a:schemeClr val="tx1"/>
              </a:solidFill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BD09002-5196-4F53-8AD6-A86685A2F4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1999" y="205001"/>
            <a:ext cx="6895233" cy="1792242"/>
          </a:xfrm>
        </p:spPr>
        <p:txBody>
          <a:bodyPr/>
          <a:lstStyle/>
          <a:p>
            <a:pPr marL="0" indent="0">
              <a:buNone/>
            </a:pPr>
            <a:r>
              <a:rPr lang="en-AU" dirty="0" smtClean="0">
                <a:solidFill>
                  <a:schemeClr val="accent2">
                    <a:lumMod val="75000"/>
                  </a:schemeClr>
                </a:solidFill>
              </a:rPr>
              <a:t>Workforce plan</a:t>
            </a:r>
            <a:endParaRPr lang="en-A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96BF50D8-566C-4392-8E60-667A8B55B98F}"/>
              </a:ext>
            </a:extLst>
          </p:cNvPr>
          <p:cNvSpPr txBox="1">
            <a:spLocks/>
          </p:cNvSpPr>
          <p:nvPr/>
        </p:nvSpPr>
        <p:spPr>
          <a:xfrm>
            <a:off x="912000" y="6552000"/>
            <a:ext cx="5760000" cy="144000"/>
          </a:xfrm>
          <a:prstGeom prst="rect">
            <a:avLst/>
          </a:prstGeom>
        </p:spPr>
        <p:txBody>
          <a:bodyPr vert="horz" lIns="0" tIns="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600" kern="1200" cap="all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/>
              <a:t>ANU Scholarly information services</a:t>
            </a:r>
            <a:endParaRPr lang="en-AU" sz="800" dirty="0"/>
          </a:p>
        </p:txBody>
      </p:sp>
      <p:sp>
        <p:nvSpPr>
          <p:cNvPr id="4" name="TextBox 3"/>
          <p:cNvSpPr txBox="1"/>
          <p:nvPr/>
        </p:nvSpPr>
        <p:spPr>
          <a:xfrm>
            <a:off x="4046018" y="1078939"/>
            <a:ext cx="5693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80990" indent="-380990">
              <a:buFont typeface="Wingdings" panose="05000000000000000000" pitchFamily="2" charset="2"/>
              <a:buChar char="v"/>
            </a:pPr>
            <a:endParaRPr lang="en-AU" sz="2400" dirty="0"/>
          </a:p>
          <a:p>
            <a:pPr marL="380990" indent="-380990">
              <a:buFont typeface="Wingdings" panose="05000000000000000000" pitchFamily="2" charset="2"/>
              <a:buChar char="v"/>
            </a:pPr>
            <a:endParaRPr lang="en-AU" sz="2400" dirty="0"/>
          </a:p>
          <a:p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325353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E0F51-58E3-40DD-AB1D-5448510AD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99370" y="3683850"/>
            <a:ext cx="5209601" cy="5251855"/>
          </a:xfrm>
        </p:spPr>
        <p:txBody>
          <a:bodyPr>
            <a:noAutofit/>
          </a:bodyPr>
          <a:lstStyle/>
          <a:p>
            <a:pPr lvl="1"/>
            <a:r>
              <a:rPr lang="en-AU" dirty="0" smtClean="0"/>
              <a:t>.</a:t>
            </a:r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AA64DA-1709-49F5-8FEC-EB4B418BA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2000" y="6552000"/>
            <a:ext cx="480000" cy="144000"/>
          </a:xfrm>
        </p:spPr>
        <p:txBody>
          <a:bodyPr/>
          <a:lstStyle/>
          <a:p>
            <a:fld id="{10A01DC5-1685-4615-8240-15192985C6A2}" type="slidenum">
              <a:rPr lang="en-AU" smtClean="0"/>
              <a:pPr/>
              <a:t>7</a:t>
            </a:fld>
            <a:endParaRPr lang="en-AU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04AB0D21-030C-4C0B-AC5F-D2129D7AEB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62158" y="1407694"/>
            <a:ext cx="9530775" cy="5144305"/>
          </a:xfrm>
        </p:spPr>
        <p:txBody>
          <a:bodyPr/>
          <a:lstStyle/>
          <a:p>
            <a:pPr marL="457200" indent="-457200">
              <a:buFontTx/>
              <a:buChar char="-"/>
            </a:pPr>
            <a:r>
              <a:rPr lang="en-AU" sz="2800" cap="none" dirty="0" smtClean="0">
                <a:solidFill>
                  <a:schemeClr val="tx1"/>
                </a:solidFill>
              </a:rPr>
              <a:t>A project being discussed with the LAC – your ideas will be vital</a:t>
            </a:r>
          </a:p>
          <a:p>
            <a:pPr marL="457200" indent="-457200">
              <a:buFontTx/>
              <a:buChar char="-"/>
            </a:pPr>
            <a:endParaRPr lang="en-AU" sz="2800" cap="none" dirty="0">
              <a:solidFill>
                <a:schemeClr val="tx1"/>
              </a:solidFill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BD09002-5196-4F53-8AD6-A86685A2F4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1999" y="205001"/>
            <a:ext cx="6895233" cy="17922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 smtClean="0">
                <a:solidFill>
                  <a:schemeClr val="accent2">
                    <a:lumMod val="75000"/>
                  </a:schemeClr>
                </a:solidFill>
              </a:rPr>
              <a:t>Post COVID university needs and future planning</a:t>
            </a:r>
            <a:endParaRPr lang="en-A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96BF50D8-566C-4392-8E60-667A8B55B98F}"/>
              </a:ext>
            </a:extLst>
          </p:cNvPr>
          <p:cNvSpPr txBox="1">
            <a:spLocks/>
          </p:cNvSpPr>
          <p:nvPr/>
        </p:nvSpPr>
        <p:spPr>
          <a:xfrm>
            <a:off x="912000" y="6552000"/>
            <a:ext cx="5760000" cy="144000"/>
          </a:xfrm>
          <a:prstGeom prst="rect">
            <a:avLst/>
          </a:prstGeom>
        </p:spPr>
        <p:txBody>
          <a:bodyPr vert="horz" lIns="0" tIns="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600" kern="1200" cap="all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/>
              <a:t>ANU Scholarly information services</a:t>
            </a:r>
            <a:endParaRPr lang="en-AU" sz="800" dirty="0"/>
          </a:p>
        </p:txBody>
      </p:sp>
      <p:sp>
        <p:nvSpPr>
          <p:cNvPr id="4" name="TextBox 3"/>
          <p:cNvSpPr txBox="1"/>
          <p:nvPr/>
        </p:nvSpPr>
        <p:spPr>
          <a:xfrm>
            <a:off x="4046018" y="1078939"/>
            <a:ext cx="5693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80990" indent="-380990">
              <a:buFont typeface="Wingdings" panose="05000000000000000000" pitchFamily="2" charset="2"/>
              <a:buChar char="v"/>
            </a:pPr>
            <a:endParaRPr lang="en-AU" sz="2400" dirty="0"/>
          </a:p>
          <a:p>
            <a:pPr marL="380990" indent="-380990">
              <a:buFont typeface="Wingdings" panose="05000000000000000000" pitchFamily="2" charset="2"/>
              <a:buChar char="v"/>
            </a:pPr>
            <a:endParaRPr lang="en-AU" sz="2400" dirty="0"/>
          </a:p>
          <a:p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201815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E0F51-58E3-40DD-AB1D-5448510AD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99370" y="3683850"/>
            <a:ext cx="5209601" cy="5251855"/>
          </a:xfrm>
        </p:spPr>
        <p:txBody>
          <a:bodyPr>
            <a:noAutofit/>
          </a:bodyPr>
          <a:lstStyle/>
          <a:p>
            <a:pPr lvl="1"/>
            <a:r>
              <a:rPr lang="en-AU" dirty="0" smtClean="0"/>
              <a:t>.</a:t>
            </a:r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AA64DA-1709-49F5-8FEC-EB4B418BA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2000" y="6552000"/>
            <a:ext cx="480000" cy="144000"/>
          </a:xfrm>
        </p:spPr>
        <p:txBody>
          <a:bodyPr/>
          <a:lstStyle/>
          <a:p>
            <a:fld id="{10A01DC5-1685-4615-8240-15192985C6A2}" type="slidenum">
              <a:rPr lang="en-AU" smtClean="0"/>
              <a:pPr/>
              <a:t>8</a:t>
            </a:fld>
            <a:endParaRPr lang="en-AU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04AB0D21-030C-4C0B-AC5F-D2129D7AEB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82266" y="4629783"/>
            <a:ext cx="6874933" cy="1428110"/>
          </a:xfrm>
        </p:spPr>
        <p:txBody>
          <a:bodyPr/>
          <a:lstStyle/>
          <a:p>
            <a:r>
              <a:rPr lang="en-AU" sz="2800" cap="none" dirty="0">
                <a:solidFill>
                  <a:schemeClr val="tx1"/>
                </a:solidFill>
              </a:rPr>
              <a:t>https://erms.anu.edu.au/wcc/wccproxy/d?dDocName=ERMS6859833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BD09002-5196-4F53-8AD6-A86685A2F4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1999" y="205001"/>
            <a:ext cx="6895233" cy="17922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 smtClean="0">
                <a:solidFill>
                  <a:schemeClr val="accent2">
                    <a:lumMod val="75000"/>
                  </a:schemeClr>
                </a:solidFill>
              </a:rPr>
              <a:t>WHS</a:t>
            </a:r>
            <a:endParaRPr lang="en-A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96BF50D8-566C-4392-8E60-667A8B55B98F}"/>
              </a:ext>
            </a:extLst>
          </p:cNvPr>
          <p:cNvSpPr txBox="1">
            <a:spLocks/>
          </p:cNvSpPr>
          <p:nvPr/>
        </p:nvSpPr>
        <p:spPr>
          <a:xfrm>
            <a:off x="912000" y="6552000"/>
            <a:ext cx="5760000" cy="144000"/>
          </a:xfrm>
          <a:prstGeom prst="rect">
            <a:avLst/>
          </a:prstGeom>
        </p:spPr>
        <p:txBody>
          <a:bodyPr vert="horz" lIns="0" tIns="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600" kern="1200" cap="all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/>
              <a:t>ANU Scholarly information services</a:t>
            </a:r>
            <a:endParaRPr lang="en-AU" sz="800" dirty="0"/>
          </a:p>
        </p:txBody>
      </p:sp>
      <p:sp>
        <p:nvSpPr>
          <p:cNvPr id="4" name="TextBox 3"/>
          <p:cNvSpPr txBox="1"/>
          <p:nvPr/>
        </p:nvSpPr>
        <p:spPr>
          <a:xfrm>
            <a:off x="4046018" y="1078939"/>
            <a:ext cx="5693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80990" indent="-380990">
              <a:buFont typeface="Wingdings" panose="05000000000000000000" pitchFamily="2" charset="2"/>
              <a:buChar char="v"/>
            </a:pPr>
            <a:endParaRPr lang="en-AU" sz="2400" dirty="0"/>
          </a:p>
          <a:p>
            <a:pPr marL="380990" indent="-380990">
              <a:buFont typeface="Wingdings" panose="05000000000000000000" pitchFamily="2" charset="2"/>
              <a:buChar char="v"/>
            </a:pPr>
            <a:endParaRPr lang="en-AU" sz="2400" dirty="0"/>
          </a:p>
          <a:p>
            <a:endParaRPr lang="en-AU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2266" y="557204"/>
            <a:ext cx="7489932" cy="3716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73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E0F51-58E3-40DD-AB1D-5448510AD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99370" y="3683850"/>
            <a:ext cx="5209601" cy="5251855"/>
          </a:xfrm>
        </p:spPr>
        <p:txBody>
          <a:bodyPr>
            <a:noAutofit/>
          </a:bodyPr>
          <a:lstStyle/>
          <a:p>
            <a:pPr lvl="1"/>
            <a:r>
              <a:rPr lang="en-AU" dirty="0" smtClean="0"/>
              <a:t>.</a:t>
            </a:r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AA64DA-1709-49F5-8FEC-EB4B418BA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2000" y="6552000"/>
            <a:ext cx="480000" cy="144000"/>
          </a:xfrm>
        </p:spPr>
        <p:txBody>
          <a:bodyPr/>
          <a:lstStyle/>
          <a:p>
            <a:fld id="{10A01DC5-1685-4615-8240-15192985C6A2}" type="slidenum">
              <a:rPr lang="en-AU" smtClean="0"/>
              <a:pPr/>
              <a:t>9</a:t>
            </a:fld>
            <a:endParaRPr lang="en-AU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04AB0D21-030C-4C0B-AC5F-D2129D7AEB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40934" y="4629783"/>
            <a:ext cx="8916266" cy="1428110"/>
          </a:xfrm>
        </p:spPr>
        <p:txBody>
          <a:bodyPr/>
          <a:lstStyle/>
          <a:p>
            <a:r>
              <a:rPr lang="en-AU" sz="2800" cap="none" dirty="0">
                <a:solidFill>
                  <a:schemeClr val="tx1"/>
                </a:solidFill>
              </a:rPr>
              <a:t>https://library-admin.anu.edu.au/intranet/work-health-safety/index.html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BD09002-5196-4F53-8AD6-A86685A2F4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1999" y="205001"/>
            <a:ext cx="6895233" cy="17922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 smtClean="0">
                <a:solidFill>
                  <a:schemeClr val="accent2">
                    <a:lumMod val="75000"/>
                  </a:schemeClr>
                </a:solidFill>
              </a:rPr>
              <a:t>WHS</a:t>
            </a:r>
            <a:endParaRPr lang="en-A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96BF50D8-566C-4392-8E60-667A8B55B98F}"/>
              </a:ext>
            </a:extLst>
          </p:cNvPr>
          <p:cNvSpPr txBox="1">
            <a:spLocks/>
          </p:cNvSpPr>
          <p:nvPr/>
        </p:nvSpPr>
        <p:spPr>
          <a:xfrm>
            <a:off x="912000" y="6552000"/>
            <a:ext cx="5760000" cy="144000"/>
          </a:xfrm>
          <a:prstGeom prst="rect">
            <a:avLst/>
          </a:prstGeom>
        </p:spPr>
        <p:txBody>
          <a:bodyPr vert="horz" lIns="0" tIns="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600" kern="1200" cap="all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/>
              <a:t>ANU Scholarly information services</a:t>
            </a:r>
            <a:endParaRPr lang="en-AU" sz="800" dirty="0"/>
          </a:p>
        </p:txBody>
      </p:sp>
      <p:sp>
        <p:nvSpPr>
          <p:cNvPr id="4" name="TextBox 3"/>
          <p:cNvSpPr txBox="1"/>
          <p:nvPr/>
        </p:nvSpPr>
        <p:spPr>
          <a:xfrm>
            <a:off x="4046018" y="1078939"/>
            <a:ext cx="5693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80990" indent="-380990">
              <a:buFont typeface="Wingdings" panose="05000000000000000000" pitchFamily="2" charset="2"/>
              <a:buChar char="v"/>
            </a:pPr>
            <a:endParaRPr lang="en-AU" sz="2400" dirty="0"/>
          </a:p>
          <a:p>
            <a:pPr marL="380990" indent="-380990">
              <a:buFont typeface="Wingdings" panose="05000000000000000000" pitchFamily="2" charset="2"/>
              <a:buChar char="v"/>
            </a:pPr>
            <a:endParaRPr lang="en-AU" sz="2400" dirty="0"/>
          </a:p>
          <a:p>
            <a:endParaRPr lang="en-AU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8700" y="340597"/>
            <a:ext cx="7086600" cy="4301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57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998</Words>
  <Application>Microsoft Office PowerPoint</Application>
  <PresentationFormat>Widescreen</PresentationFormat>
  <Paragraphs>99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Verdana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Australian National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Roxanne Missingham</dc:creator>
  <cp:lastModifiedBy>Margaret Prescott</cp:lastModifiedBy>
  <cp:revision>5</cp:revision>
  <dcterms:created xsi:type="dcterms:W3CDTF">2023-03-21T22:30:25Z</dcterms:created>
  <dcterms:modified xsi:type="dcterms:W3CDTF">2023-06-21T23:51:03Z</dcterms:modified>
</cp:coreProperties>
</file>